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8" r:id="rId2"/>
    <p:sldId id="354" r:id="rId3"/>
    <p:sldId id="355" r:id="rId4"/>
    <p:sldId id="367" r:id="rId5"/>
    <p:sldId id="268" r:id="rId6"/>
    <p:sldId id="368" r:id="rId7"/>
    <p:sldId id="369" r:id="rId8"/>
    <p:sldId id="370" r:id="rId9"/>
    <p:sldId id="356" r:id="rId10"/>
    <p:sldId id="371" r:id="rId11"/>
    <p:sldId id="372" r:id="rId12"/>
    <p:sldId id="374" r:id="rId13"/>
    <p:sldId id="373" r:id="rId14"/>
    <p:sldId id="375" r:id="rId15"/>
    <p:sldId id="378" r:id="rId16"/>
    <p:sldId id="334" r:id="rId17"/>
    <p:sldId id="380" r:id="rId18"/>
    <p:sldId id="381" r:id="rId19"/>
    <p:sldId id="382" r:id="rId20"/>
    <p:sldId id="383" r:id="rId21"/>
    <p:sldId id="392" r:id="rId22"/>
    <p:sldId id="384" r:id="rId23"/>
    <p:sldId id="385" r:id="rId24"/>
    <p:sldId id="395" r:id="rId25"/>
    <p:sldId id="386" r:id="rId26"/>
    <p:sldId id="387" r:id="rId27"/>
    <p:sldId id="388" r:id="rId28"/>
    <p:sldId id="389" r:id="rId29"/>
    <p:sldId id="390" r:id="rId30"/>
    <p:sldId id="391" r:id="rId31"/>
    <p:sldId id="393" r:id="rId32"/>
    <p:sldId id="394" r:id="rId33"/>
    <p:sldId id="398" r:id="rId34"/>
    <p:sldId id="400" r:id="rId35"/>
    <p:sldId id="399" r:id="rId36"/>
    <p:sldId id="402" r:id="rId37"/>
    <p:sldId id="401" r:id="rId38"/>
    <p:sldId id="397" r:id="rId39"/>
    <p:sldId id="403"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704"/>
    <a:srgbClr val="282728"/>
    <a:srgbClr val="886B02"/>
    <a:srgbClr val="C89E04"/>
    <a:srgbClr val="62A0CA"/>
    <a:srgbClr val="FF7182"/>
    <a:srgbClr val="FFB0BA"/>
    <a:srgbClr val="A3C7E0"/>
    <a:srgbClr val="F2001D"/>
    <a:srgbClr val="FF8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autoAdjust="0"/>
    <p:restoredTop sz="94660"/>
  </p:normalViewPr>
  <p:slideViewPr>
    <p:cSldViewPr snapToGrid="0">
      <p:cViewPr varScale="1">
        <p:scale>
          <a:sx n="115" d="100"/>
          <a:sy n="115" d="100"/>
        </p:scale>
        <p:origin x="544" y="1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0" d="100"/>
          <a:sy n="60" d="100"/>
        </p:scale>
        <p:origin x="163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0DE84-7540-4BAE-93D5-32991EEC6BB9}" type="datetimeFigureOut">
              <a:rPr lang="zh-CN" altLang="en-US" smtClean="0"/>
              <a:pPr/>
              <a:t>2019/9/17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71138-478F-4AEB-9727-F1F86C7B23CD}" type="slidenum">
              <a:rPr lang="zh-CN" altLang="en-US" smtClean="0"/>
              <a:pPr/>
              <a:t>‹#›</a:t>
            </a:fld>
            <a:endParaRPr lang="zh-CN" altLang="en-US"/>
          </a:p>
        </p:txBody>
      </p:sp>
    </p:spTree>
    <p:extLst>
      <p:ext uri="{BB962C8B-B14F-4D97-AF65-F5344CB8AC3E}">
        <p14:creationId xmlns:p14="http://schemas.microsoft.com/office/powerpoint/2010/main" val="117673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28EC-C307-4355-BD2A-8EA0425DE4BE}" type="datetimeFigureOut">
              <a:rPr lang="zh-CN" altLang="en-US" smtClean="0"/>
              <a:pPr/>
              <a:t>2019/9/17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A0389-68DE-4DAA-A876-A2D284F6FF40}" type="slidenum">
              <a:rPr lang="zh-CN" altLang="en-US" smtClean="0"/>
              <a:pPr/>
              <a:t>‹#›</a:t>
            </a:fld>
            <a:endParaRPr lang="zh-CN" altLang="en-US"/>
          </a:p>
        </p:txBody>
      </p:sp>
    </p:spTree>
    <p:extLst>
      <p:ext uri="{BB962C8B-B14F-4D97-AF65-F5344CB8AC3E}">
        <p14:creationId xmlns:p14="http://schemas.microsoft.com/office/powerpoint/2010/main" val="38768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rgbClr val="28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userDrawn="1"/>
        </p:nvSpPr>
        <p:spPr>
          <a:xfrm>
            <a:off x="3611128" y="4622104"/>
            <a:ext cx="4969744" cy="826718"/>
          </a:xfrm>
          <a:prstGeom prst="frame">
            <a:avLst>
              <a:gd name="adj1" fmla="val 7305"/>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userDrawn="1"/>
        </p:nvGrpSpPr>
        <p:grpSpPr>
          <a:xfrm>
            <a:off x="2951549" y="1189973"/>
            <a:ext cx="6288903" cy="1974769"/>
            <a:chOff x="2951550" y="1189973"/>
            <a:chExt cx="6288903" cy="1974769"/>
          </a:xfrm>
          <a:solidFill>
            <a:schemeClr val="bg1">
              <a:lumMod val="50000"/>
            </a:schemeClr>
          </a:solidFill>
        </p:grpSpPr>
        <p:sp>
          <p:nvSpPr>
            <p:cNvPr id="8" name="L 形 7"/>
            <p:cNvSpPr/>
            <p:nvPr userDrawn="1"/>
          </p:nvSpPr>
          <p:spPr>
            <a:xfrm rot="16200000">
              <a:off x="8544841" y="2469131"/>
              <a:ext cx="701457" cy="689766"/>
            </a:xfrm>
            <a:prstGeom prst="corner">
              <a:avLst>
                <a:gd name="adj1" fmla="val 19863"/>
                <a:gd name="adj2" fmla="val 212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 形 8"/>
            <p:cNvSpPr/>
            <p:nvPr userDrawn="1"/>
          </p:nvSpPr>
          <p:spPr>
            <a:xfrm rot="5400000">
              <a:off x="2945704" y="1195819"/>
              <a:ext cx="701457" cy="689766"/>
            </a:xfrm>
            <a:prstGeom prst="corner">
              <a:avLst>
                <a:gd name="adj1" fmla="val 19863"/>
                <a:gd name="adj2" fmla="val 212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等于号 27"/>
          <p:cNvSpPr/>
          <p:nvPr userDrawn="1"/>
        </p:nvSpPr>
        <p:spPr>
          <a:xfrm>
            <a:off x="2507294" y="1436988"/>
            <a:ext cx="7177413" cy="5012580"/>
          </a:xfrm>
          <a:prstGeom prst="mathEqual">
            <a:avLst>
              <a:gd name="adj1" fmla="val 0"/>
              <a:gd name="adj2" fmla="val 1176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621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5" name="矩形 4"/>
          <p:cNvSpPr/>
          <p:nvPr userDrawn="1"/>
        </p:nvSpPr>
        <p:spPr>
          <a:xfrm>
            <a:off x="0" y="0"/>
            <a:ext cx="12192000" cy="6858000"/>
          </a:xfrm>
          <a:prstGeom prst="rect">
            <a:avLst/>
          </a:prstGeom>
          <a:solidFill>
            <a:srgbClr val="28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9827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矩形 1"/>
          <p:cNvSpPr/>
          <p:nvPr userDrawn="1"/>
        </p:nvSpPr>
        <p:spPr>
          <a:xfrm>
            <a:off x="-4010" y="12031"/>
            <a:ext cx="12192000" cy="6858000"/>
          </a:xfrm>
          <a:prstGeom prst="rect">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12398" y="188013"/>
            <a:ext cx="11759184" cy="6473952"/>
          </a:xfrm>
          <a:prstGeom prst="rect">
            <a:avLst/>
          </a:prstGeom>
          <a:solidFill>
            <a:srgbClr val="28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966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78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50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46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735DF084-378A-4C58-B603-380AFBB4388B}" type="datetimeFigureOut">
              <a:rPr lang="zh-CN" altLang="en-US"/>
              <a:pPr>
                <a:defRPr/>
              </a:pPr>
              <a:t>2019/9/17</a:t>
            </a:fld>
            <a:endParaRPr lang="zh-CN" altLang="en-US"/>
          </a:p>
        </p:txBody>
      </p:sp>
      <p:sp>
        <p:nvSpPr>
          <p:cNvPr id="4"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E9AD3DE0-B2CB-43EB-AE94-F8E254FFCA8A}" type="slidenum">
              <a:rPr lang="zh-CN" altLang="en-US"/>
              <a:pPr>
                <a:defRPr/>
              </a:pPr>
              <a:t>‹#›</a:t>
            </a:fld>
            <a:endParaRPr lang="zh-CN" altLang="en-US"/>
          </a:p>
        </p:txBody>
      </p:sp>
    </p:spTree>
    <p:extLst>
      <p:ext uri="{BB962C8B-B14F-4D97-AF65-F5344CB8AC3E}">
        <p14:creationId xmlns:p14="http://schemas.microsoft.com/office/powerpoint/2010/main" val="85247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40448"/>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5" r:id="rId3"/>
    <p:sldLayoutId id="2147483676" r:id="rId4"/>
    <p:sldLayoutId id="2147483650" r:id="rId5"/>
    <p:sldLayoutId id="2147483671"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png"/><Relationship Id="rId2" Type="http://schemas.openxmlformats.org/officeDocument/2006/relationships/tags" Target="../tags/tag3.xml"/><Relationship Id="rId16" Type="http://schemas.openxmlformats.org/officeDocument/2006/relationships/slide" Target="slide1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15.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10.svg"/><Relationship Id="rId2"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slide" Target="slide3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480059" y="1514283"/>
            <a:ext cx="5402682" cy="1107996"/>
          </a:xfrm>
          <a:prstGeom prst="rect">
            <a:avLst/>
          </a:prstGeom>
          <a:noFill/>
        </p:spPr>
        <p:txBody>
          <a:bodyPr wrap="square" rtlCol="0">
            <a:spAutoFit/>
          </a:bodyPr>
          <a:lstStyle/>
          <a:p>
            <a:r>
              <a:rPr lang="en-US" altLang="zh-CN" sz="6000" dirty="0">
                <a:solidFill>
                  <a:schemeClr val="bg1"/>
                </a:solidFill>
                <a:latin typeface="Times New Roman" panose="02020603050405020304" pitchFamily="18" charset="0"/>
                <a:cs typeface="Times New Roman" panose="02020603050405020304" pitchFamily="18" charset="0"/>
              </a:rPr>
              <a:t>Life below </a:t>
            </a:r>
            <a:r>
              <a:rPr lang="en-US" altLang="zh-CN" sz="6600" b="1" dirty="0">
                <a:solidFill>
                  <a:schemeClr val="bg1"/>
                </a:solidFill>
                <a:latin typeface="Times New Roman" panose="02020603050405020304" pitchFamily="18" charset="0"/>
                <a:cs typeface="Times New Roman" panose="02020603050405020304" pitchFamily="18" charset="0"/>
              </a:rPr>
              <a:t>Zero</a:t>
            </a:r>
          </a:p>
        </p:txBody>
      </p:sp>
      <p:sp>
        <p:nvSpPr>
          <p:cNvPr id="16" name="矩形 15"/>
          <p:cNvSpPr/>
          <p:nvPr/>
        </p:nvSpPr>
        <p:spPr>
          <a:xfrm>
            <a:off x="3401122" y="2552318"/>
            <a:ext cx="6266985" cy="461665"/>
          </a:xfrm>
          <a:prstGeom prst="rect">
            <a:avLst/>
          </a:prstGeom>
        </p:spPr>
        <p:txBody>
          <a:bodyPr wrap="square">
            <a:spAutoFit/>
          </a:bodyPr>
          <a:lstStyle/>
          <a:p>
            <a:r>
              <a:rPr lang="en-US" altLang="zh-CN" sz="2400" dirty="0">
                <a:solidFill>
                  <a:srgbClr val="E5B704"/>
                </a:solidFill>
                <a:latin typeface="Times New Roman" panose="02020603050405020304" pitchFamily="18" charset="0"/>
                <a:cs typeface="Times New Roman" panose="02020603050405020304" pitchFamily="18" charset="0"/>
              </a:rPr>
              <a:t>Bank Lending Under Negative Policy Rates</a:t>
            </a:r>
          </a:p>
        </p:txBody>
      </p:sp>
      <p:sp>
        <p:nvSpPr>
          <p:cNvPr id="18" name="文本框 17"/>
          <p:cNvSpPr txBox="1"/>
          <p:nvPr/>
        </p:nvSpPr>
        <p:spPr>
          <a:xfrm>
            <a:off x="2565656" y="3740835"/>
            <a:ext cx="6968634" cy="400110"/>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Florian Heider, Farzad </a:t>
            </a:r>
            <a:r>
              <a:rPr lang="en-US" altLang="zh-CN" sz="2000" dirty="0" err="1">
                <a:solidFill>
                  <a:schemeClr val="tx1">
                    <a:lumMod val="50000"/>
                    <a:lumOff val="50000"/>
                  </a:schemeClr>
                </a:solidFill>
                <a:latin typeface="微软雅黑" panose="020B0503020204020204" pitchFamily="34" charset="-122"/>
                <a:ea typeface="微软雅黑" panose="020B0503020204020204" pitchFamily="34" charset="-122"/>
              </a:rPr>
              <a:t>Saidi</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 and Glenn Schepens</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006112" y="4867797"/>
            <a:ext cx="4162015"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Yuwen Wang</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等腰三角形 1"/>
          <p:cNvSpPr/>
          <p:nvPr/>
        </p:nvSpPr>
        <p:spPr>
          <a:xfrm rot="5400000">
            <a:off x="7805283" y="4929398"/>
            <a:ext cx="285511" cy="246130"/>
          </a:xfrm>
          <a:prstGeom prst="triangle">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135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481639" y="3067845"/>
            <a:ext cx="3080470" cy="1910774"/>
          </a:xfrm>
          <a:prstGeom prst="ellipse">
            <a:avLst/>
          </a:prstGeom>
          <a:solidFill>
            <a:srgbClr val="E5B704"/>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defRPr/>
            </a:pPr>
            <a:r>
              <a:rPr lang="en-US" altLang="zh-CN" dirty="0">
                <a:solidFill>
                  <a:srgbClr val="282728"/>
                </a:solidFill>
                <a:ea typeface="微软雅黑" panose="020B0503020204020204" pitchFamily="34" charset="-122"/>
              </a:rPr>
              <a:t>selection of firms and banks into lending relationships according to banks’ deposit ratio</a:t>
            </a:r>
            <a:endParaRPr lang="zh-CN" altLang="en-US" dirty="0">
              <a:solidFill>
                <a:srgbClr val="282728"/>
              </a:solidFill>
              <a:ea typeface="微软雅黑" panose="020B0503020204020204" pitchFamily="34" charset="-122"/>
            </a:endParaRPr>
          </a:p>
        </p:txBody>
      </p:sp>
      <p:sp>
        <p:nvSpPr>
          <p:cNvPr id="38" name="椭圆 37"/>
          <p:cNvSpPr/>
          <p:nvPr/>
        </p:nvSpPr>
        <p:spPr>
          <a:xfrm>
            <a:off x="9129143" y="3647788"/>
            <a:ext cx="749300" cy="750887"/>
          </a:xfrm>
          <a:prstGeom prst="ellipse">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900" dirty="0">
              <a:solidFill>
                <a:srgbClr val="282728"/>
              </a:solidFill>
              <a:latin typeface="微软雅黑" panose="020B0503020204020204" pitchFamily="34" charset="-122"/>
              <a:ea typeface="微软雅黑" panose="020B0503020204020204" pitchFamily="34" charset="-122"/>
            </a:endParaRPr>
          </a:p>
        </p:txBody>
      </p:sp>
      <p:sp>
        <p:nvSpPr>
          <p:cNvPr id="39" name="椭圆 38"/>
          <p:cNvSpPr/>
          <p:nvPr/>
        </p:nvSpPr>
        <p:spPr>
          <a:xfrm>
            <a:off x="3347004" y="2459295"/>
            <a:ext cx="515938" cy="514350"/>
          </a:xfrm>
          <a:prstGeom prst="ellipse">
            <a:avLst/>
          </a:prstGeom>
          <a:solidFill>
            <a:srgbClr val="E5B704"/>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700" dirty="0">
              <a:solidFill>
                <a:srgbClr val="282728"/>
              </a:solidFill>
              <a:latin typeface="微软雅黑" panose="020B0503020204020204" pitchFamily="34" charset="-122"/>
              <a:ea typeface="微软雅黑" panose="020B0503020204020204" pitchFamily="34" charset="-122"/>
            </a:endParaRPr>
          </a:p>
        </p:txBody>
      </p:sp>
      <p:cxnSp>
        <p:nvCxnSpPr>
          <p:cNvPr id="40" name="直接连接符 39"/>
          <p:cNvCxnSpPr>
            <a:cxnSpLocks/>
            <a:stCxn id="37" idx="6"/>
            <a:endCxn id="38" idx="2"/>
          </p:cNvCxnSpPr>
          <p:nvPr/>
        </p:nvCxnSpPr>
        <p:spPr>
          <a:xfrm>
            <a:off x="8562109" y="4023232"/>
            <a:ext cx="5670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cxnSpLocks/>
            <a:stCxn id="36" idx="2"/>
            <a:endCxn id="39" idx="6"/>
          </p:cNvCxnSpPr>
          <p:nvPr/>
        </p:nvCxnSpPr>
        <p:spPr>
          <a:xfrm flipH="1" flipV="1">
            <a:off x="3862942" y="2716470"/>
            <a:ext cx="561678" cy="418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4424620" y="1957646"/>
            <a:ext cx="2925416" cy="1601432"/>
          </a:xfrm>
          <a:prstGeom prst="ellipse">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endParaRPr lang="en-US" altLang="zh-CN" sz="2000" dirty="0">
              <a:solidFill>
                <a:srgbClr val="282728"/>
              </a:solidFill>
              <a:ea typeface="微软雅黑" panose="020B0503020204020204" pitchFamily="34" charset="-122"/>
            </a:endParaRPr>
          </a:p>
          <a:p>
            <a:pPr algn="ctr">
              <a:defRPr/>
            </a:pPr>
            <a:endParaRPr lang="en-US" altLang="zh-CN" sz="2000" dirty="0">
              <a:solidFill>
                <a:srgbClr val="282728"/>
              </a:solidFill>
              <a:ea typeface="微软雅黑" panose="020B0503020204020204" pitchFamily="34" charset="-122"/>
            </a:endParaRPr>
          </a:p>
          <a:p>
            <a:pPr algn="ctr">
              <a:defRPr/>
            </a:pPr>
            <a:endParaRPr lang="en-US" altLang="zh-CN" sz="2000" dirty="0">
              <a:solidFill>
                <a:srgbClr val="282728"/>
              </a:solidFill>
              <a:ea typeface="微软雅黑" panose="020B0503020204020204" pitchFamily="34" charset="-122"/>
            </a:endParaRPr>
          </a:p>
          <a:p>
            <a:pPr algn="ctr">
              <a:defRPr/>
            </a:pPr>
            <a:endParaRPr lang="en-US" altLang="zh-CN" sz="2000" dirty="0">
              <a:solidFill>
                <a:srgbClr val="282728"/>
              </a:solidFill>
              <a:ea typeface="微软雅黑" panose="020B0503020204020204" pitchFamily="34" charset="-122"/>
            </a:endParaRPr>
          </a:p>
          <a:p>
            <a:pPr algn="ctr">
              <a:defRPr/>
            </a:pPr>
            <a:r>
              <a:rPr lang="en-US" altLang="zh-CN" sz="2000" dirty="0">
                <a:solidFill>
                  <a:srgbClr val="282728"/>
                </a:solidFill>
                <a:ea typeface="微软雅黑" panose="020B0503020204020204" pitchFamily="34" charset="-122"/>
              </a:rPr>
              <a:t>the control group(low-deposit bank) may be inappropriate</a:t>
            </a:r>
            <a:endParaRPr lang="zh-CN" altLang="en-US" sz="2000" dirty="0">
              <a:solidFill>
                <a:srgbClr val="282728"/>
              </a:solidFill>
              <a:ea typeface="微软雅黑" panose="020B0503020204020204" pitchFamily="34" charset="-122"/>
            </a:endParaRPr>
          </a:p>
        </p:txBody>
      </p:sp>
      <p:sp>
        <p:nvSpPr>
          <p:cNvPr id="15" name="TextBox 15"/>
          <p:cNvSpPr txBox="1"/>
          <p:nvPr/>
        </p:nvSpPr>
        <p:spPr>
          <a:xfrm>
            <a:off x="8167203" y="1998109"/>
            <a:ext cx="3422480" cy="1346907"/>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 Maybe the observation is just  a hitherto unknown role of bank deposits for the general transmission of policy rates.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487494" y="3429000"/>
            <a:ext cx="4965329" cy="1993238"/>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This applies when there is a difference between high-deposit and low- deposit banks that changes when the policy rate becomes negative. Such a time-varying difference violates the parallel-trends assumption, which is key to the identification of a causal effect in a difference-in-differences setup.</a:t>
            </a:r>
          </a:p>
        </p:txBody>
      </p:sp>
      <p:sp>
        <p:nvSpPr>
          <p:cNvPr id="19" name="矩形 18">
            <a:extLst>
              <a:ext uri="{FF2B5EF4-FFF2-40B4-BE49-F238E27FC236}">
                <a16:creationId xmlns:a16="http://schemas.microsoft.com/office/drawing/2014/main" id="{C1DED07C-AFBA-1E44-A7C4-70BD90594D89}"/>
              </a:ext>
            </a:extLst>
          </p:cNvPr>
          <p:cNvSpPr/>
          <p:nvPr/>
        </p:nvSpPr>
        <p:spPr>
          <a:xfrm>
            <a:off x="4424620" y="873632"/>
            <a:ext cx="2925416" cy="584775"/>
          </a:xfrm>
          <a:prstGeom prst="rect">
            <a:avLst/>
          </a:prstGeom>
          <a:solidFill>
            <a:schemeClr val="bg1">
              <a:lumMod val="50000"/>
            </a:schemeClr>
          </a:solidFill>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Mean threats</a:t>
            </a:r>
            <a:endParaRPr lang="zh-CN" altLang="en-US" sz="3200" b="1" dirty="0">
              <a:solidFill>
                <a:schemeClr val="bg1"/>
              </a:solidFill>
            </a:endParaRPr>
          </a:p>
        </p:txBody>
      </p:sp>
      <p:pic>
        <p:nvPicPr>
          <p:cNvPr id="20" name="图片 19">
            <a:extLst>
              <a:ext uri="{FF2B5EF4-FFF2-40B4-BE49-F238E27FC236}">
                <a16:creationId xmlns:a16="http://schemas.microsoft.com/office/drawing/2014/main" id="{1539D17F-23EB-AB45-9C22-364EA9334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Tree>
    <p:extLst>
      <p:ext uri="{BB962C8B-B14F-4D97-AF65-F5344CB8AC3E}">
        <p14:creationId xmlns:p14="http://schemas.microsoft.com/office/powerpoint/2010/main" val="214782366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481639" y="3067845"/>
            <a:ext cx="3080470" cy="1910774"/>
          </a:xfrm>
          <a:prstGeom prst="ellipse">
            <a:avLst/>
          </a:prstGeom>
          <a:solidFill>
            <a:srgbClr val="E5B704"/>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defRPr/>
            </a:pPr>
            <a:r>
              <a:rPr lang="en-US" altLang="zh-CN" dirty="0">
                <a:solidFill>
                  <a:srgbClr val="282728"/>
                </a:solidFill>
                <a:ea typeface="微软雅黑" panose="020B0503020204020204" pitchFamily="34" charset="-122"/>
              </a:rPr>
              <a:t>selection of firms and banks into lending relationships according to banks’ deposit ratio</a:t>
            </a:r>
            <a:endParaRPr lang="zh-CN" altLang="en-US" dirty="0">
              <a:solidFill>
                <a:srgbClr val="282728"/>
              </a:solidFill>
              <a:ea typeface="微软雅黑" panose="020B0503020204020204" pitchFamily="34" charset="-122"/>
            </a:endParaRPr>
          </a:p>
        </p:txBody>
      </p:sp>
      <p:sp>
        <p:nvSpPr>
          <p:cNvPr id="38" name="椭圆 37"/>
          <p:cNvSpPr/>
          <p:nvPr/>
        </p:nvSpPr>
        <p:spPr>
          <a:xfrm>
            <a:off x="9129143" y="3647788"/>
            <a:ext cx="749300" cy="750887"/>
          </a:xfrm>
          <a:prstGeom prst="ellipse">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900" dirty="0">
              <a:solidFill>
                <a:srgbClr val="282728"/>
              </a:solidFill>
              <a:latin typeface="微软雅黑" panose="020B0503020204020204" pitchFamily="34" charset="-122"/>
              <a:ea typeface="微软雅黑" panose="020B0503020204020204" pitchFamily="34" charset="-122"/>
            </a:endParaRPr>
          </a:p>
        </p:txBody>
      </p:sp>
      <p:sp>
        <p:nvSpPr>
          <p:cNvPr id="39" name="椭圆 38"/>
          <p:cNvSpPr/>
          <p:nvPr/>
        </p:nvSpPr>
        <p:spPr>
          <a:xfrm>
            <a:off x="3347004" y="2459295"/>
            <a:ext cx="515938" cy="514350"/>
          </a:xfrm>
          <a:prstGeom prst="ellipse">
            <a:avLst/>
          </a:prstGeom>
          <a:solidFill>
            <a:srgbClr val="E5B704"/>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700" dirty="0">
              <a:solidFill>
                <a:srgbClr val="282728"/>
              </a:solidFill>
              <a:latin typeface="微软雅黑" panose="020B0503020204020204" pitchFamily="34" charset="-122"/>
              <a:ea typeface="微软雅黑" panose="020B0503020204020204" pitchFamily="34" charset="-122"/>
            </a:endParaRPr>
          </a:p>
        </p:txBody>
      </p:sp>
      <p:cxnSp>
        <p:nvCxnSpPr>
          <p:cNvPr id="40" name="直接连接符 39"/>
          <p:cNvCxnSpPr>
            <a:cxnSpLocks/>
            <a:stCxn id="37" idx="6"/>
            <a:endCxn id="38" idx="2"/>
          </p:cNvCxnSpPr>
          <p:nvPr/>
        </p:nvCxnSpPr>
        <p:spPr>
          <a:xfrm>
            <a:off x="8562109" y="4023232"/>
            <a:ext cx="5670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cxnSpLocks/>
            <a:stCxn id="36" idx="2"/>
            <a:endCxn id="39" idx="6"/>
          </p:cNvCxnSpPr>
          <p:nvPr/>
        </p:nvCxnSpPr>
        <p:spPr>
          <a:xfrm flipH="1" flipV="1">
            <a:off x="3862942" y="2716470"/>
            <a:ext cx="561678" cy="418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4424620" y="1957646"/>
            <a:ext cx="2925416" cy="1601432"/>
          </a:xfrm>
          <a:prstGeom prst="ellipse">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r>
              <a:rPr lang="en-US" altLang="zh-CN" sz="2000" dirty="0">
                <a:solidFill>
                  <a:srgbClr val="282728"/>
                </a:solidFill>
                <a:ea typeface="微软雅黑" panose="020B0503020204020204" pitchFamily="34" charset="-122"/>
              </a:rPr>
              <a:t>the control group(low-deposit bank) may be inappropriate</a:t>
            </a:r>
            <a:endParaRPr lang="zh-CN" altLang="en-US" sz="2000" dirty="0">
              <a:solidFill>
                <a:srgbClr val="282728"/>
              </a:solidFill>
              <a:ea typeface="微软雅黑" panose="020B0503020204020204" pitchFamily="34" charset="-122"/>
            </a:endParaRPr>
          </a:p>
        </p:txBody>
      </p:sp>
      <p:sp>
        <p:nvSpPr>
          <p:cNvPr id="15" name="TextBox 15"/>
          <p:cNvSpPr txBox="1"/>
          <p:nvPr/>
        </p:nvSpPr>
        <p:spPr>
          <a:xfrm>
            <a:off x="7994993" y="637861"/>
            <a:ext cx="4027523" cy="2639569"/>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 Exploit the granularity of our transaction-level data on syndicated loans, and  compare the lending behavior of high-deposit and low-deposit banks to the same borrower. Including firm-time fixed effects eliminates any time-varying difference in lending opportunities (e.g., loan demand) between high-deposit and low-deposit banks.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487494" y="3429000"/>
            <a:ext cx="4965329" cy="2962734"/>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Use confidential supervisory information to compare banks with a lot of household deposits to those with few household deposits. </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Because it is easier for households than for corporates to withdraw their deposits, banks should be more reluctant to charge negative rates on household rather than corporate deposits. </a:t>
            </a:r>
          </a:p>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Also limits the scope for other coincidental events driving our findings</a:t>
            </a:r>
          </a:p>
        </p:txBody>
      </p:sp>
      <p:sp>
        <p:nvSpPr>
          <p:cNvPr id="19" name="矩形 18">
            <a:extLst>
              <a:ext uri="{FF2B5EF4-FFF2-40B4-BE49-F238E27FC236}">
                <a16:creationId xmlns:a16="http://schemas.microsoft.com/office/drawing/2014/main" id="{C1DED07C-AFBA-1E44-A7C4-70BD90594D89}"/>
              </a:ext>
            </a:extLst>
          </p:cNvPr>
          <p:cNvSpPr/>
          <p:nvPr/>
        </p:nvSpPr>
        <p:spPr>
          <a:xfrm>
            <a:off x="4424620" y="873632"/>
            <a:ext cx="2925416" cy="584775"/>
          </a:xfrm>
          <a:prstGeom prst="rect">
            <a:avLst/>
          </a:prstGeom>
          <a:solidFill>
            <a:schemeClr val="bg1">
              <a:lumMod val="50000"/>
            </a:schemeClr>
          </a:solidFill>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Mean threats</a:t>
            </a:r>
            <a:endParaRPr lang="zh-CN" altLang="en-US" sz="3200" b="1" dirty="0">
              <a:solidFill>
                <a:schemeClr val="bg1"/>
              </a:solidFill>
            </a:endParaRPr>
          </a:p>
        </p:txBody>
      </p:sp>
      <p:pic>
        <p:nvPicPr>
          <p:cNvPr id="20" name="图片 19">
            <a:extLst>
              <a:ext uri="{FF2B5EF4-FFF2-40B4-BE49-F238E27FC236}">
                <a16:creationId xmlns:a16="http://schemas.microsoft.com/office/drawing/2014/main" id="{1539D17F-23EB-AB45-9C22-364EA9334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Tree>
    <p:extLst>
      <p:ext uri="{BB962C8B-B14F-4D97-AF65-F5344CB8AC3E}">
        <p14:creationId xmlns:p14="http://schemas.microsoft.com/office/powerpoint/2010/main" val="5505840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矩形 1130"/>
          <p:cNvSpPr/>
          <p:nvPr/>
        </p:nvSpPr>
        <p:spPr>
          <a:xfrm>
            <a:off x="5111280" y="1286776"/>
            <a:ext cx="6789776" cy="688975"/>
          </a:xfrm>
          <a:prstGeom prst="rect">
            <a:avLst/>
          </a:prstGeom>
        </p:spPr>
        <p:txBody>
          <a:bodyPr anchor="ctr"/>
          <a:lstStyle/>
          <a:p>
            <a:pPr>
              <a:lnSpc>
                <a:spcPct val="150000"/>
              </a:lnSpc>
            </a:pPr>
            <a:r>
              <a:rPr lang="en-US" altLang="zh-CN" sz="1600" dirty="0">
                <a:solidFill>
                  <a:srgbClr val="E5B704"/>
                </a:solidFill>
                <a:ea typeface="微软雅黑" panose="020B0503020204020204" pitchFamily="34" charset="-122"/>
              </a:rPr>
              <a:t>Expanding sample and including multiple policy-rate changes, independent of their size, timing, or whether they are cuts or increases. </a:t>
            </a:r>
          </a:p>
          <a:p>
            <a:pPr marL="285750" indent="-285750">
              <a:lnSpc>
                <a:spcPct val="150000"/>
              </a:lnSpc>
              <a:buFont typeface="Arial" panose="020B0604020202020204" pitchFamily="34" charset="0"/>
              <a:buChar char="•"/>
            </a:pPr>
            <a:r>
              <a:rPr lang="en-US" altLang="zh-CN" sz="1600" dirty="0">
                <a:solidFill>
                  <a:srgbClr val="E5B704"/>
                </a:solidFill>
                <a:ea typeface="微软雅黑" panose="020B0503020204020204" pitchFamily="34" charset="-122"/>
              </a:rPr>
              <a:t>banks’ deposit ratio does not matter for the pass-through of non-negative rates to banks’ risk taking and lending volume. Instead, the transmission of policy rates to the supply of bank credit via deposits occurs only when policy rates become negative.</a:t>
            </a:r>
            <a:endParaRPr lang="zh-CN" altLang="en-US" sz="1600" dirty="0">
              <a:solidFill>
                <a:srgbClr val="E5B704"/>
              </a:solidFill>
              <a:ea typeface="微软雅黑" panose="020B0503020204020204" pitchFamily="34" charset="-122"/>
            </a:endParaRPr>
          </a:p>
        </p:txBody>
      </p:sp>
      <p:sp>
        <p:nvSpPr>
          <p:cNvPr id="40" name="椭圆 39"/>
          <p:cNvSpPr/>
          <p:nvPr/>
        </p:nvSpPr>
        <p:spPr>
          <a:xfrm>
            <a:off x="4435370" y="1543381"/>
            <a:ext cx="637730" cy="637729"/>
          </a:xfrm>
          <a:prstGeom prst="ellipse">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E5B704"/>
              </a:solidFill>
              <a:latin typeface="宋体" panose="02010600030101010101" pitchFamily="2" charset="-122"/>
            </a:endParaRPr>
          </a:p>
        </p:txBody>
      </p:sp>
      <p:sp>
        <p:nvSpPr>
          <p:cNvPr id="41" name="椭圆 40"/>
          <p:cNvSpPr/>
          <p:nvPr/>
        </p:nvSpPr>
        <p:spPr>
          <a:xfrm>
            <a:off x="4906630" y="4168427"/>
            <a:ext cx="637730" cy="637729"/>
          </a:xfrm>
          <a:prstGeom prst="ellipse">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FFFFFF"/>
              </a:solidFill>
              <a:latin typeface="宋体" panose="02010600030101010101" pitchFamily="2" charset="-122"/>
            </a:endParaRPr>
          </a:p>
        </p:txBody>
      </p:sp>
      <p:sp>
        <p:nvSpPr>
          <p:cNvPr id="2" name="同心圆 1"/>
          <p:cNvSpPr/>
          <p:nvPr/>
        </p:nvSpPr>
        <p:spPr>
          <a:xfrm>
            <a:off x="2068470" y="2208336"/>
            <a:ext cx="2597820" cy="2597820"/>
          </a:xfrm>
          <a:prstGeom prst="donut">
            <a:avLst>
              <a:gd name="adj" fmla="val 103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矩形 46"/>
          <p:cNvSpPr/>
          <p:nvPr/>
        </p:nvSpPr>
        <p:spPr>
          <a:xfrm>
            <a:off x="4473549" y="1600604"/>
            <a:ext cx="561372" cy="584775"/>
          </a:xfrm>
          <a:prstGeom prst="rect">
            <a:avLst/>
          </a:prstGeom>
        </p:spPr>
        <p:txBody>
          <a:bodyPr wrap="none">
            <a:spAutoFit/>
          </a:bodyPr>
          <a:lstStyle/>
          <a:p>
            <a:r>
              <a:rPr lang="en-US" altLang="zh-CN" sz="3200" dirty="0">
                <a:solidFill>
                  <a:srgbClr val="E5B704"/>
                </a:solidFill>
                <a:latin typeface="Impact" panose="020B0806030902050204" pitchFamily="34" charset="0"/>
              </a:rPr>
              <a:t>01</a:t>
            </a:r>
            <a:endParaRPr lang="zh-CN" altLang="en-US" sz="3200" dirty="0">
              <a:solidFill>
                <a:srgbClr val="E5B704"/>
              </a:solidFill>
            </a:endParaRPr>
          </a:p>
        </p:txBody>
      </p:sp>
      <p:sp>
        <p:nvSpPr>
          <p:cNvPr id="49" name="矩形 48"/>
          <p:cNvSpPr/>
          <p:nvPr/>
        </p:nvSpPr>
        <p:spPr>
          <a:xfrm>
            <a:off x="4906630" y="4208363"/>
            <a:ext cx="611065" cy="584775"/>
          </a:xfrm>
          <a:prstGeom prst="rect">
            <a:avLst/>
          </a:prstGeom>
        </p:spPr>
        <p:txBody>
          <a:bodyPr wrap="none">
            <a:spAutoFit/>
          </a:bodyPr>
          <a:lstStyle/>
          <a:p>
            <a:r>
              <a:rPr lang="en-US" altLang="zh-CN" sz="3200" dirty="0">
                <a:solidFill>
                  <a:srgbClr val="E5B704"/>
                </a:solidFill>
                <a:latin typeface="Impact" panose="020B0806030902050204" pitchFamily="34" charset="0"/>
              </a:rPr>
              <a:t>02</a:t>
            </a:r>
            <a:endParaRPr lang="zh-CN" altLang="en-US" sz="3200" dirty="0">
              <a:solidFill>
                <a:srgbClr val="E5B704"/>
              </a:solidFill>
            </a:endParaRPr>
          </a:p>
        </p:txBody>
      </p:sp>
      <p:sp>
        <p:nvSpPr>
          <p:cNvPr id="55" name="TextBox 4"/>
          <p:cNvSpPr txBox="1">
            <a:spLocks noChangeArrowheads="1"/>
          </p:cNvSpPr>
          <p:nvPr/>
        </p:nvSpPr>
        <p:spPr bwMode="auto">
          <a:xfrm>
            <a:off x="2310436" y="2795348"/>
            <a:ext cx="2109272" cy="1705403"/>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en-US" altLang="zh-CN" sz="1800" b="1" dirty="0">
                <a:solidFill>
                  <a:srgbClr val="E5B704"/>
                </a:solidFill>
                <a:latin typeface="微软雅黑" panose="020B0503020204020204" pitchFamily="34" charset="-122"/>
                <a:ea typeface="微软雅黑" panose="020B0503020204020204" pitchFamily="34" charset="-122"/>
              </a:rPr>
              <a:t>Are negative policy rates indeed special ?</a:t>
            </a:r>
          </a:p>
          <a:p>
            <a:pPr algn="ctr" eaLnBrk="1" hangingPunct="1">
              <a:lnSpc>
                <a:spcPct val="150000"/>
              </a:lnSpc>
            </a:pPr>
            <a:endParaRPr lang="en-US" altLang="zh-CN" sz="1800" b="1" dirty="0">
              <a:solidFill>
                <a:srgbClr val="E5B704"/>
              </a:solidFill>
              <a:latin typeface="微软雅黑" panose="020B0503020204020204" pitchFamily="34" charset="-122"/>
              <a:ea typeface="微软雅黑" panose="020B0503020204020204" pitchFamily="34" charset="-122"/>
            </a:endParaRPr>
          </a:p>
        </p:txBody>
      </p:sp>
      <p:sp>
        <p:nvSpPr>
          <p:cNvPr id="57" name="矩形 56"/>
          <p:cNvSpPr/>
          <p:nvPr/>
        </p:nvSpPr>
        <p:spPr>
          <a:xfrm>
            <a:off x="5544360" y="4241108"/>
            <a:ext cx="6178416" cy="688975"/>
          </a:xfrm>
          <a:prstGeom prst="rect">
            <a:avLst/>
          </a:prstGeom>
        </p:spPr>
        <p:txBody>
          <a:bodyPr anchor="ctr"/>
          <a:lstStyle/>
          <a:p>
            <a:pPr>
              <a:lnSpc>
                <a:spcPct val="150000"/>
              </a:lnSpc>
            </a:pPr>
            <a:r>
              <a:rPr lang="en-US" altLang="zh-CN" sz="1400" dirty="0">
                <a:solidFill>
                  <a:srgbClr val="E5B704"/>
                </a:solidFill>
                <a:latin typeface="微软雅黑" panose="020B0503020204020204" pitchFamily="34" charset="-122"/>
                <a:ea typeface="微软雅黑" panose="020B0503020204020204" pitchFamily="34" charset="-122"/>
              </a:rPr>
              <a:t>Assessing the external validity of the findings. While syndicated loans account for a sizable portion of total bank lending, they do not necessarily capture overall bank lending behavior. </a:t>
            </a:r>
          </a:p>
          <a:p>
            <a:pPr marL="285750" indent="-285750">
              <a:lnSpc>
                <a:spcPct val="150000"/>
              </a:lnSpc>
              <a:buFont typeface="Arial" panose="020B0604020202020204" pitchFamily="34" charset="0"/>
              <a:buChar char="•"/>
            </a:pPr>
            <a:r>
              <a:rPr lang="en-US" altLang="zh-CN" sz="1400" dirty="0">
                <a:solidFill>
                  <a:srgbClr val="E5B704"/>
                </a:solidFill>
                <a:latin typeface="微软雅黑" panose="020B0503020204020204" pitchFamily="34" charset="-122"/>
                <a:ea typeface="微软雅黑" panose="020B0503020204020204" pitchFamily="34" charset="-122"/>
              </a:rPr>
              <a:t>High-deposit banks exhibit higher stock-return volatility and a stronger increase in their credit-default-swap spreads when the policy rate becomes negative, attesting to their risk taking. </a:t>
            </a:r>
          </a:p>
          <a:p>
            <a:pPr marL="285750" indent="-285750">
              <a:lnSpc>
                <a:spcPct val="150000"/>
              </a:lnSpc>
              <a:buFont typeface="Arial" panose="020B0604020202020204" pitchFamily="34" charset="0"/>
              <a:buChar char="•"/>
            </a:pPr>
            <a:r>
              <a:rPr lang="en-US" altLang="zh-CN" sz="1400" dirty="0">
                <a:solidFill>
                  <a:srgbClr val="E5B704"/>
                </a:solidFill>
                <a:latin typeface="微软雅黑" panose="020B0503020204020204" pitchFamily="34" charset="-122"/>
                <a:ea typeface="微软雅黑" panose="020B0503020204020204" pitchFamily="34" charset="-122"/>
              </a:rPr>
              <a:t>While overall bank lending increases after the setting of negative policy rates, the lending of high-deposit banks increases less than the lending of low-deposit banks.</a:t>
            </a:r>
          </a:p>
        </p:txBody>
      </p:sp>
      <p:pic>
        <p:nvPicPr>
          <p:cNvPr id="16" name="图片 15">
            <a:extLst>
              <a:ext uri="{FF2B5EF4-FFF2-40B4-BE49-F238E27FC236}">
                <a16:creationId xmlns:a16="http://schemas.microsoft.com/office/drawing/2014/main" id="{C646B91C-3A10-044B-9123-984E6DB7B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3" name="矩形 2">
            <a:extLst>
              <a:ext uri="{FF2B5EF4-FFF2-40B4-BE49-F238E27FC236}">
                <a16:creationId xmlns:a16="http://schemas.microsoft.com/office/drawing/2014/main" id="{A79CB59E-560D-8940-97F9-38E8C4FAA077}"/>
              </a:ext>
            </a:extLst>
          </p:cNvPr>
          <p:cNvSpPr/>
          <p:nvPr/>
        </p:nvSpPr>
        <p:spPr>
          <a:xfrm>
            <a:off x="1343723" y="5054010"/>
            <a:ext cx="4128354" cy="830997"/>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Maybe we just identify a hitherto unknown role of bank deposits for the general transmission of policy rates?</a:t>
            </a:r>
            <a:endParaRPr lang="zh-CN" altLang="en-US" sz="1600" b="1" dirty="0">
              <a:solidFill>
                <a:schemeClr val="bg1"/>
              </a:solidFill>
            </a:endParaRPr>
          </a:p>
        </p:txBody>
      </p:sp>
    </p:spTree>
    <p:extLst>
      <p:ext uri="{BB962C8B-B14F-4D97-AF65-F5344CB8AC3E}">
        <p14:creationId xmlns:p14="http://schemas.microsoft.com/office/powerpoint/2010/main" val="10570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33882" y="1641638"/>
            <a:ext cx="5415329" cy="523220"/>
          </a:xfrm>
          <a:prstGeom prst="rect">
            <a:avLst/>
          </a:prstGeom>
          <a:solidFill>
            <a:schemeClr val="bg1">
              <a:lumMod val="50000"/>
            </a:schemeClr>
          </a:solidFill>
        </p:spPr>
        <p:txBody>
          <a:bodyPr wrap="non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Contributions of the analyze </a:t>
            </a:r>
            <a:endParaRPr lang="zh-CN" altLang="en-US" sz="2800" b="1" dirty="0">
              <a:solidFill>
                <a:schemeClr val="bg1"/>
              </a:solidFill>
            </a:endParaRPr>
          </a:p>
        </p:txBody>
      </p:sp>
      <p:pic>
        <p:nvPicPr>
          <p:cNvPr id="10" name="图片 9">
            <a:extLst>
              <a:ext uri="{FF2B5EF4-FFF2-40B4-BE49-F238E27FC236}">
                <a16:creationId xmlns:a16="http://schemas.microsoft.com/office/drawing/2014/main" id="{924DE3F5-9A2F-394D-9187-ADAB13DC0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grpSp>
        <p:nvGrpSpPr>
          <p:cNvPr id="7" name="组合 6">
            <a:extLst>
              <a:ext uri="{FF2B5EF4-FFF2-40B4-BE49-F238E27FC236}">
                <a16:creationId xmlns:a16="http://schemas.microsoft.com/office/drawing/2014/main" id="{03D1A641-2219-8B43-BEC0-BEA0EE479901}"/>
              </a:ext>
            </a:extLst>
          </p:cNvPr>
          <p:cNvGrpSpPr/>
          <p:nvPr/>
        </p:nvGrpSpPr>
        <p:grpSpPr>
          <a:xfrm>
            <a:off x="1470097" y="2639826"/>
            <a:ext cx="358704" cy="325048"/>
            <a:chOff x="1992314" y="1200151"/>
            <a:chExt cx="787400" cy="688975"/>
          </a:xfrm>
        </p:grpSpPr>
        <p:sp>
          <p:nvSpPr>
            <p:cNvPr id="8" name="椭圆 7">
              <a:extLst>
                <a:ext uri="{FF2B5EF4-FFF2-40B4-BE49-F238E27FC236}">
                  <a16:creationId xmlns:a16="http://schemas.microsoft.com/office/drawing/2014/main" id="{E992900C-AB74-1649-AF7D-36A75369EE5C}"/>
                </a:ext>
              </a:extLst>
            </p:cNvPr>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fontScale="70000" lnSpcReduction="2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9" name="椭圆 8">
              <a:extLst>
                <a:ext uri="{FF2B5EF4-FFF2-40B4-BE49-F238E27FC236}">
                  <a16:creationId xmlns:a16="http://schemas.microsoft.com/office/drawing/2014/main" id="{F808A387-DCCE-9249-ADC1-43B93F250C04}"/>
                </a:ext>
              </a:extLst>
            </p:cNvPr>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2" name="椭圆 11">
              <a:extLst>
                <a:ext uri="{FF2B5EF4-FFF2-40B4-BE49-F238E27FC236}">
                  <a16:creationId xmlns:a16="http://schemas.microsoft.com/office/drawing/2014/main" id="{E4DA77FD-D437-7643-A1CE-1DBBC5EB0E31}"/>
                </a:ext>
              </a:extLst>
            </p:cNvPr>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35" name="组合 34">
            <a:extLst>
              <a:ext uri="{FF2B5EF4-FFF2-40B4-BE49-F238E27FC236}">
                <a16:creationId xmlns:a16="http://schemas.microsoft.com/office/drawing/2014/main" id="{1BBB59FB-DD3C-3E45-83EA-78D92D7A1D2A}"/>
              </a:ext>
            </a:extLst>
          </p:cNvPr>
          <p:cNvGrpSpPr/>
          <p:nvPr/>
        </p:nvGrpSpPr>
        <p:grpSpPr>
          <a:xfrm>
            <a:off x="1470097" y="3266476"/>
            <a:ext cx="358704" cy="325048"/>
            <a:chOff x="1992314" y="1200151"/>
            <a:chExt cx="787400" cy="688975"/>
          </a:xfrm>
        </p:grpSpPr>
        <p:sp>
          <p:nvSpPr>
            <p:cNvPr id="36" name="椭圆 35">
              <a:extLst>
                <a:ext uri="{FF2B5EF4-FFF2-40B4-BE49-F238E27FC236}">
                  <a16:creationId xmlns:a16="http://schemas.microsoft.com/office/drawing/2014/main" id="{87D82D3C-BDEC-EF44-AF58-7AE34818AE51}"/>
                </a:ext>
              </a:extLst>
            </p:cNvPr>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fontScale="70000" lnSpcReduction="2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37" name="椭圆 36">
              <a:extLst>
                <a:ext uri="{FF2B5EF4-FFF2-40B4-BE49-F238E27FC236}">
                  <a16:creationId xmlns:a16="http://schemas.microsoft.com/office/drawing/2014/main" id="{6303980D-ABE6-5441-8F9D-4F257217348E}"/>
                </a:ext>
              </a:extLst>
            </p:cNvPr>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38" name="椭圆 37">
              <a:extLst>
                <a:ext uri="{FF2B5EF4-FFF2-40B4-BE49-F238E27FC236}">
                  <a16:creationId xmlns:a16="http://schemas.microsoft.com/office/drawing/2014/main" id="{A002FA9A-B6FA-1C4D-B13F-04A60C8C7907}"/>
                </a:ext>
              </a:extLst>
            </p:cNvPr>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39" name="组合 38">
            <a:extLst>
              <a:ext uri="{FF2B5EF4-FFF2-40B4-BE49-F238E27FC236}">
                <a16:creationId xmlns:a16="http://schemas.microsoft.com/office/drawing/2014/main" id="{6FBEB208-2488-934D-98D5-E85B4CD0807D}"/>
              </a:ext>
            </a:extLst>
          </p:cNvPr>
          <p:cNvGrpSpPr/>
          <p:nvPr/>
        </p:nvGrpSpPr>
        <p:grpSpPr>
          <a:xfrm>
            <a:off x="1469837" y="4012736"/>
            <a:ext cx="358704" cy="325048"/>
            <a:chOff x="1992314" y="1200151"/>
            <a:chExt cx="787400" cy="688975"/>
          </a:xfrm>
        </p:grpSpPr>
        <p:sp>
          <p:nvSpPr>
            <p:cNvPr id="40" name="椭圆 39">
              <a:extLst>
                <a:ext uri="{FF2B5EF4-FFF2-40B4-BE49-F238E27FC236}">
                  <a16:creationId xmlns:a16="http://schemas.microsoft.com/office/drawing/2014/main" id="{A16904AA-5BD4-E848-8C89-32D91F38BA8F}"/>
                </a:ext>
              </a:extLst>
            </p:cNvPr>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fontScale="70000" lnSpcReduction="2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41" name="椭圆 40">
              <a:extLst>
                <a:ext uri="{FF2B5EF4-FFF2-40B4-BE49-F238E27FC236}">
                  <a16:creationId xmlns:a16="http://schemas.microsoft.com/office/drawing/2014/main" id="{B3EEA762-6EC2-A348-9DE8-21FE0CC2B9E9}"/>
                </a:ext>
              </a:extLst>
            </p:cNvPr>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42" name="椭圆 41">
              <a:extLst>
                <a:ext uri="{FF2B5EF4-FFF2-40B4-BE49-F238E27FC236}">
                  <a16:creationId xmlns:a16="http://schemas.microsoft.com/office/drawing/2014/main" id="{7CFEDB5F-2ADE-E84D-8DAF-2911BE12F797}"/>
                </a:ext>
              </a:extLst>
            </p:cNvPr>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43" name="组合 42">
            <a:extLst>
              <a:ext uri="{FF2B5EF4-FFF2-40B4-BE49-F238E27FC236}">
                <a16:creationId xmlns:a16="http://schemas.microsoft.com/office/drawing/2014/main" id="{86A60476-2501-FB4F-993A-AA43259CF35B}"/>
              </a:ext>
            </a:extLst>
          </p:cNvPr>
          <p:cNvGrpSpPr/>
          <p:nvPr/>
        </p:nvGrpSpPr>
        <p:grpSpPr>
          <a:xfrm>
            <a:off x="1451190" y="4776278"/>
            <a:ext cx="358704" cy="325048"/>
            <a:chOff x="1992314" y="1200151"/>
            <a:chExt cx="787400" cy="688975"/>
          </a:xfrm>
        </p:grpSpPr>
        <p:sp>
          <p:nvSpPr>
            <p:cNvPr id="44" name="椭圆 43">
              <a:extLst>
                <a:ext uri="{FF2B5EF4-FFF2-40B4-BE49-F238E27FC236}">
                  <a16:creationId xmlns:a16="http://schemas.microsoft.com/office/drawing/2014/main" id="{02CEF820-4A31-194C-8B90-605B66AEA85F}"/>
                </a:ext>
              </a:extLst>
            </p:cNvPr>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fontScale="70000" lnSpcReduction="2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45" name="椭圆 44">
              <a:extLst>
                <a:ext uri="{FF2B5EF4-FFF2-40B4-BE49-F238E27FC236}">
                  <a16:creationId xmlns:a16="http://schemas.microsoft.com/office/drawing/2014/main" id="{D2E3C1B2-8310-DE40-A31E-4ABF363706C1}"/>
                </a:ext>
              </a:extLst>
            </p:cNvPr>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46" name="椭圆 45">
              <a:extLst>
                <a:ext uri="{FF2B5EF4-FFF2-40B4-BE49-F238E27FC236}">
                  <a16:creationId xmlns:a16="http://schemas.microsoft.com/office/drawing/2014/main" id="{DDB8DE9E-2FA4-F045-A3B8-B258A86626DA}"/>
                </a:ext>
              </a:extLst>
            </p:cNvPr>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47" name="组合 46">
            <a:extLst>
              <a:ext uri="{FF2B5EF4-FFF2-40B4-BE49-F238E27FC236}">
                <a16:creationId xmlns:a16="http://schemas.microsoft.com/office/drawing/2014/main" id="{E94B82EA-094B-954B-9E43-CDFC1555AB8C}"/>
              </a:ext>
            </a:extLst>
          </p:cNvPr>
          <p:cNvGrpSpPr/>
          <p:nvPr/>
        </p:nvGrpSpPr>
        <p:grpSpPr>
          <a:xfrm>
            <a:off x="1443376" y="5539906"/>
            <a:ext cx="358704" cy="325048"/>
            <a:chOff x="1992314" y="1200151"/>
            <a:chExt cx="787400" cy="688975"/>
          </a:xfrm>
        </p:grpSpPr>
        <p:sp>
          <p:nvSpPr>
            <p:cNvPr id="48" name="椭圆 47">
              <a:extLst>
                <a:ext uri="{FF2B5EF4-FFF2-40B4-BE49-F238E27FC236}">
                  <a16:creationId xmlns:a16="http://schemas.microsoft.com/office/drawing/2014/main" id="{FC9FDB19-4455-804F-BFDF-5EE1D6D76D37}"/>
                </a:ext>
              </a:extLst>
            </p:cNvPr>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fontScale="70000" lnSpcReduction="2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49" name="椭圆 48">
              <a:extLst>
                <a:ext uri="{FF2B5EF4-FFF2-40B4-BE49-F238E27FC236}">
                  <a16:creationId xmlns:a16="http://schemas.microsoft.com/office/drawing/2014/main" id="{6E2C99E9-78E2-304C-B7CC-C5CD889D914D}"/>
                </a:ext>
              </a:extLst>
            </p:cNvPr>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50" name="椭圆 49">
              <a:extLst>
                <a:ext uri="{FF2B5EF4-FFF2-40B4-BE49-F238E27FC236}">
                  <a16:creationId xmlns:a16="http://schemas.microsoft.com/office/drawing/2014/main" id="{EF4D7997-0858-774A-ACAF-27556A407283}"/>
                </a:ext>
              </a:extLst>
            </p:cNvPr>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sp>
        <p:nvSpPr>
          <p:cNvPr id="3" name="文本框 2">
            <a:extLst>
              <a:ext uri="{FF2B5EF4-FFF2-40B4-BE49-F238E27FC236}">
                <a16:creationId xmlns:a16="http://schemas.microsoft.com/office/drawing/2014/main" id="{D38B1C20-930A-B44A-89C4-386C051F9CC3}"/>
              </a:ext>
            </a:extLst>
          </p:cNvPr>
          <p:cNvSpPr txBox="1"/>
          <p:nvPr/>
        </p:nvSpPr>
        <p:spPr>
          <a:xfrm>
            <a:off x="2192790" y="2617309"/>
            <a:ext cx="9043246" cy="369332"/>
          </a:xfrm>
          <a:prstGeom prst="rect">
            <a:avLst/>
          </a:prstGeom>
          <a:noFill/>
        </p:spPr>
        <p:txBody>
          <a:bodyPr wrap="square" rtlCol="0">
            <a:spAutoFit/>
          </a:bodyPr>
          <a:lstStyle/>
          <a:p>
            <a:r>
              <a:rPr lang="en-US" altLang="zh-CN" dirty="0">
                <a:solidFill>
                  <a:schemeClr val="bg1"/>
                </a:solidFill>
              </a:rPr>
              <a:t>The first paper to examine empirically how negative policy rates transmit to the real economy</a:t>
            </a:r>
            <a:r>
              <a:rPr lang="zh-CN" altLang="zh-CN" dirty="0">
                <a:solidFill>
                  <a:schemeClr val="bg1"/>
                </a:solidFill>
              </a:rPr>
              <a:t> </a:t>
            </a:r>
            <a:endParaRPr kumimoji="1" lang="zh-CN" altLang="en-US" dirty="0">
              <a:solidFill>
                <a:schemeClr val="bg1"/>
              </a:solidFill>
            </a:endParaRPr>
          </a:p>
        </p:txBody>
      </p:sp>
      <p:sp>
        <p:nvSpPr>
          <p:cNvPr id="4" name="文本框 3">
            <a:extLst>
              <a:ext uri="{FF2B5EF4-FFF2-40B4-BE49-F238E27FC236}">
                <a16:creationId xmlns:a16="http://schemas.microsoft.com/office/drawing/2014/main" id="{68D6673F-6DFA-B24F-B650-9492FB04510C}"/>
              </a:ext>
            </a:extLst>
          </p:cNvPr>
          <p:cNvSpPr txBox="1"/>
          <p:nvPr/>
        </p:nvSpPr>
        <p:spPr>
          <a:xfrm>
            <a:off x="2192790" y="3243959"/>
            <a:ext cx="8229600" cy="369332"/>
          </a:xfrm>
          <a:prstGeom prst="rect">
            <a:avLst/>
          </a:prstGeom>
          <a:noFill/>
        </p:spPr>
        <p:txBody>
          <a:bodyPr wrap="square" rtlCol="0">
            <a:spAutoFit/>
          </a:bodyPr>
          <a:lstStyle/>
          <a:p>
            <a:r>
              <a:rPr lang="en-US" altLang="zh-CN" dirty="0">
                <a:solidFill>
                  <a:schemeClr val="bg1"/>
                </a:solidFill>
              </a:rPr>
              <a:t>Contribute to an emerging literature on the role of deposit financing for bank behavior</a:t>
            </a:r>
            <a:r>
              <a:rPr lang="zh-CN" altLang="zh-CN" dirty="0">
                <a:solidFill>
                  <a:schemeClr val="bg1"/>
                </a:solidFill>
              </a:rPr>
              <a:t> </a:t>
            </a:r>
            <a:endParaRPr kumimoji="1" lang="zh-CN" altLang="en-US" dirty="0">
              <a:solidFill>
                <a:schemeClr val="bg1"/>
              </a:solidFill>
            </a:endParaRPr>
          </a:p>
        </p:txBody>
      </p:sp>
      <p:sp>
        <p:nvSpPr>
          <p:cNvPr id="51" name="文本框 50">
            <a:extLst>
              <a:ext uri="{FF2B5EF4-FFF2-40B4-BE49-F238E27FC236}">
                <a16:creationId xmlns:a16="http://schemas.microsoft.com/office/drawing/2014/main" id="{6892A2D9-A642-8043-997E-A2BD28243977}"/>
              </a:ext>
            </a:extLst>
          </p:cNvPr>
          <p:cNvSpPr txBox="1"/>
          <p:nvPr/>
        </p:nvSpPr>
        <p:spPr>
          <a:xfrm>
            <a:off x="2192790" y="3824036"/>
            <a:ext cx="8229600" cy="646331"/>
          </a:xfrm>
          <a:prstGeom prst="rect">
            <a:avLst/>
          </a:prstGeom>
          <a:noFill/>
        </p:spPr>
        <p:txBody>
          <a:bodyPr wrap="square" rtlCol="0">
            <a:spAutoFit/>
          </a:bodyPr>
          <a:lstStyle/>
          <a:p>
            <a:r>
              <a:rPr lang="en-US" altLang="zh-CN" dirty="0">
                <a:solidFill>
                  <a:schemeClr val="bg1"/>
                </a:solidFill>
              </a:rPr>
              <a:t>Extend the literature on the bank lending channel, i.e., how policy-rate changes impact the supply of bank credit</a:t>
            </a:r>
            <a:endParaRPr kumimoji="1" lang="zh-CN" altLang="en-US" dirty="0">
              <a:solidFill>
                <a:schemeClr val="bg1"/>
              </a:solidFill>
            </a:endParaRPr>
          </a:p>
        </p:txBody>
      </p:sp>
      <p:sp>
        <p:nvSpPr>
          <p:cNvPr id="52" name="文本框 51">
            <a:extLst>
              <a:ext uri="{FF2B5EF4-FFF2-40B4-BE49-F238E27FC236}">
                <a16:creationId xmlns:a16="http://schemas.microsoft.com/office/drawing/2014/main" id="{3CFD892E-5E87-C344-8A31-33274A79EA26}"/>
              </a:ext>
            </a:extLst>
          </p:cNvPr>
          <p:cNvSpPr txBox="1"/>
          <p:nvPr/>
        </p:nvSpPr>
        <p:spPr>
          <a:xfrm>
            <a:off x="2192790" y="4619310"/>
            <a:ext cx="8229600" cy="646331"/>
          </a:xfrm>
          <a:prstGeom prst="rect">
            <a:avLst/>
          </a:prstGeom>
          <a:noFill/>
        </p:spPr>
        <p:txBody>
          <a:bodyPr wrap="square" rtlCol="0">
            <a:spAutoFit/>
          </a:bodyPr>
          <a:lstStyle/>
          <a:p>
            <a:r>
              <a:rPr lang="en-US" altLang="zh-CN" dirty="0">
                <a:solidFill>
                  <a:schemeClr val="bg1"/>
                </a:solidFill>
              </a:rPr>
              <a:t>Extend the understanding of the bank risk-taking channel and link it to the literature on the bank lending channel.</a:t>
            </a:r>
            <a:endParaRPr kumimoji="1" lang="zh-CN" altLang="en-US" dirty="0">
              <a:solidFill>
                <a:schemeClr val="bg1"/>
              </a:solidFill>
            </a:endParaRPr>
          </a:p>
        </p:txBody>
      </p:sp>
      <p:sp>
        <p:nvSpPr>
          <p:cNvPr id="53" name="文本框 52">
            <a:extLst>
              <a:ext uri="{FF2B5EF4-FFF2-40B4-BE49-F238E27FC236}">
                <a16:creationId xmlns:a16="http://schemas.microsoft.com/office/drawing/2014/main" id="{1E1B435B-324D-C643-823D-9A88587B6B01}"/>
              </a:ext>
            </a:extLst>
          </p:cNvPr>
          <p:cNvSpPr txBox="1"/>
          <p:nvPr/>
        </p:nvSpPr>
        <p:spPr>
          <a:xfrm>
            <a:off x="2192790" y="5340760"/>
            <a:ext cx="9514301" cy="923330"/>
          </a:xfrm>
          <a:prstGeom prst="rect">
            <a:avLst/>
          </a:prstGeom>
          <a:noFill/>
        </p:spPr>
        <p:txBody>
          <a:bodyPr wrap="square" rtlCol="0">
            <a:spAutoFit/>
          </a:bodyPr>
          <a:lstStyle/>
          <a:p>
            <a:r>
              <a:rPr lang="en-US" altLang="zh-CN" dirty="0">
                <a:solidFill>
                  <a:schemeClr val="bg1"/>
                </a:solidFill>
              </a:rPr>
              <a:t>Contribute to the recent literature assessing the impact of non-standard monetary- policy measures, where existing work mainly focuses on the impact of asset-purchase pro- grams and extraordinary liquidity provision. </a:t>
            </a:r>
            <a:endParaRPr kumimoji="1" lang="zh-CN" altLang="en-US" dirty="0">
              <a:solidFill>
                <a:schemeClr val="bg1"/>
              </a:solidFill>
            </a:endParaRPr>
          </a:p>
        </p:txBody>
      </p:sp>
    </p:spTree>
    <p:extLst>
      <p:ext uri="{BB962C8B-B14F-4D97-AF65-F5344CB8AC3E}">
        <p14:creationId xmlns:p14="http://schemas.microsoft.com/office/powerpoint/2010/main" val="33559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138703" y="820267"/>
            <a:ext cx="1914597" cy="3045017"/>
          </a:xfrm>
          <a:prstGeom prst="rect">
            <a:avLst/>
          </a:prstGeom>
          <a:noFill/>
          <a:ln w="19050" cap="flat" cmpd="sng" algn="ctr">
            <a:solidFill>
              <a:srgbClr val="E5B704"/>
            </a:solidFill>
            <a:prstDash val="solid"/>
            <a:miter lim="800000"/>
          </a:ln>
          <a:effectLst/>
        </p:spPr>
        <p:txBody>
          <a:bodyPr rtlCol="0" anchor="ctr"/>
          <a:lstStyle/>
          <a:p>
            <a:pPr algn="ctr">
              <a:defRPr/>
            </a:pPr>
            <a:endParaRPr lang="zh-CN" altLang="en-US" kern="0">
              <a:solidFill>
                <a:prstClr val="white"/>
              </a:solidFill>
            </a:endParaRPr>
          </a:p>
        </p:txBody>
      </p:sp>
      <p:sp>
        <p:nvSpPr>
          <p:cNvPr id="21" name="文本框 20"/>
          <p:cNvSpPr txBox="1"/>
          <p:nvPr/>
        </p:nvSpPr>
        <p:spPr>
          <a:xfrm>
            <a:off x="4015429" y="2654776"/>
            <a:ext cx="4161142" cy="393954"/>
          </a:xfrm>
          <a:prstGeom prst="rect">
            <a:avLst/>
          </a:prstGeom>
          <a:solidFill>
            <a:srgbClr val="E5B704"/>
          </a:solidFill>
        </p:spPr>
        <p:txBody>
          <a:bodyPr wrap="square" rtlCol="0">
            <a:noAutofit/>
          </a:bodyPr>
          <a:lstStyle/>
          <a:p>
            <a:pPr algn="ctr">
              <a:lnSpc>
                <a:spcPct val="130000"/>
              </a:lnSpc>
            </a:pPr>
            <a:endParaRPr lang="zh-CN" altLang="en-US" sz="1600" kern="0" spc="2000" dirty="0">
              <a:solidFill>
                <a:srgbClr val="282728"/>
              </a:solidFill>
              <a:latin typeface="Mistral" panose="03090702030407020403" pitchFamily="66" charset="0"/>
              <a:ea typeface="幼圆" panose="02010509060101010101" pitchFamily="49" charset="-122"/>
            </a:endParaRPr>
          </a:p>
        </p:txBody>
      </p:sp>
      <p:sp>
        <p:nvSpPr>
          <p:cNvPr id="23" name="矩形 22"/>
          <p:cNvSpPr/>
          <p:nvPr/>
        </p:nvSpPr>
        <p:spPr>
          <a:xfrm>
            <a:off x="5138702" y="6626004"/>
            <a:ext cx="1914597" cy="231996"/>
          </a:xfrm>
          <a:prstGeom prst="rect">
            <a:avLst/>
          </a:prstGeom>
          <a:solidFill>
            <a:srgbClr val="E5B70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文本框 8"/>
          <p:cNvSpPr txBox="1"/>
          <p:nvPr/>
        </p:nvSpPr>
        <p:spPr>
          <a:xfrm>
            <a:off x="5043056" y="4708108"/>
            <a:ext cx="5464684" cy="738188"/>
          </a:xfrm>
          <a:prstGeom prst="rect">
            <a:avLst/>
          </a:prstGeom>
          <a:noFill/>
        </p:spPr>
        <p:txBody>
          <a:bodyPr/>
          <a:lstStyle/>
          <a:p>
            <a:r>
              <a:rPr lang="en-US" altLang="zh-CN" sz="2400" dirty="0">
                <a:solidFill>
                  <a:schemeClr val="bg1"/>
                </a:solidFill>
                <a:latin typeface="微软雅黑" panose="020B0503020204020204" pitchFamily="34" charset="-122"/>
              </a:rPr>
              <a:t>Model Set up</a:t>
            </a:r>
            <a:endParaRPr lang="zh-CN" altLang="en-US" sz="2400" dirty="0">
              <a:solidFill>
                <a:schemeClr val="bg1"/>
              </a:solidFill>
              <a:latin typeface="微软雅黑" panose="020B0503020204020204" pitchFamily="34" charset="-122"/>
            </a:endParaRPr>
          </a:p>
        </p:txBody>
      </p:sp>
      <p:sp>
        <p:nvSpPr>
          <p:cNvPr id="2" name="文本框 1"/>
          <p:cNvSpPr txBox="1"/>
          <p:nvPr/>
        </p:nvSpPr>
        <p:spPr>
          <a:xfrm>
            <a:off x="5492496" y="1137013"/>
            <a:ext cx="1274063" cy="1323439"/>
          </a:xfrm>
          <a:prstGeom prst="rect">
            <a:avLst/>
          </a:prstGeom>
          <a:noFill/>
        </p:spPr>
        <p:txBody>
          <a:bodyPr wrap="square" rtlCol="0">
            <a:spAutoFit/>
          </a:bodyPr>
          <a:lstStyle/>
          <a:p>
            <a:r>
              <a:rPr lang="en-US" altLang="zh-CN" sz="4000" b="1" dirty="0">
                <a:solidFill>
                  <a:srgbClr val="E5B704"/>
                </a:solidFill>
                <a:latin typeface="微软雅黑" panose="020B0503020204020204" pitchFamily="34" charset="-122"/>
                <a:ea typeface="微软雅黑" panose="020B0503020204020204" pitchFamily="34" charset="-122"/>
              </a:rPr>
              <a:t>Part    Two</a:t>
            </a:r>
            <a:endParaRPr lang="zh-CN" altLang="en-US" sz="4000" b="1" dirty="0">
              <a:solidFill>
                <a:srgbClr val="E5B704"/>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70066B6-37BC-C04C-A28F-B4EE15FB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34" y="149528"/>
            <a:ext cx="2957442" cy="987485"/>
          </a:xfrm>
          <a:prstGeom prst="rect">
            <a:avLst/>
          </a:prstGeom>
        </p:spPr>
      </p:pic>
    </p:spTree>
    <p:extLst>
      <p:ext uri="{BB962C8B-B14F-4D97-AF65-F5344CB8AC3E}">
        <p14:creationId xmlns:p14="http://schemas.microsoft.com/office/powerpoint/2010/main" val="9876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2466108" y="1778403"/>
            <a:ext cx="7736287" cy="1200329"/>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The aim of the model is to test the following hypothesis: </a:t>
            </a:r>
            <a:r>
              <a:rPr lang="en-US" altLang="zh-CN" sz="2400" b="1" dirty="0">
                <a:solidFill>
                  <a:srgbClr val="E5B704"/>
                </a:solidFill>
                <a:ea typeface="微软雅黑" panose="020B0503020204020204" pitchFamily="34" charset="-122"/>
              </a:rPr>
              <a:t>negative policy rates lead to greater risk taking and less lending by banks with more deposit funding. </a:t>
            </a:r>
          </a:p>
        </p:txBody>
      </p:sp>
      <p:sp>
        <p:nvSpPr>
          <p:cNvPr id="3" name="文本框 2">
            <a:extLst>
              <a:ext uri="{FF2B5EF4-FFF2-40B4-BE49-F238E27FC236}">
                <a16:creationId xmlns:a16="http://schemas.microsoft.com/office/drawing/2014/main" id="{0BB0DB86-A91E-4B47-9727-7223EB2EAA08}"/>
              </a:ext>
            </a:extLst>
          </p:cNvPr>
          <p:cNvSpPr txBox="1"/>
          <p:nvPr/>
        </p:nvSpPr>
        <p:spPr>
          <a:xfrm>
            <a:off x="2466107" y="3152392"/>
            <a:ext cx="7736287" cy="2831544"/>
          </a:xfrm>
          <a:prstGeom prst="rect">
            <a:avLst/>
          </a:prstGeom>
          <a:noFill/>
        </p:spPr>
        <p:txBody>
          <a:bodyPr wrap="square" rtlCol="0">
            <a:spAutoFit/>
          </a:bodyPr>
          <a:lstStyle/>
          <a:p>
            <a:r>
              <a:rPr lang="en-US" altLang="zh-CN" sz="2000" dirty="0">
                <a:solidFill>
                  <a:schemeClr val="bg1"/>
                </a:solidFill>
              </a:rPr>
              <a:t>A difference-in-differences strategy, which is implement by comparing the lending behavior of euro-area banks with different deposit ratios around the ECB’s introduction of negative policy rates in June 2014, is used to test the hypothesis. </a:t>
            </a:r>
          </a:p>
          <a:p>
            <a:endParaRPr lang="en-US" altLang="zh-CN" sz="2000" dirty="0">
              <a:solidFill>
                <a:schemeClr val="bg1"/>
              </a:solidFill>
            </a:endParaRPr>
          </a:p>
          <a:p>
            <a:r>
              <a:rPr lang="en-US" altLang="zh-CN" sz="2000" dirty="0">
                <a:solidFill>
                  <a:srgbClr val="E5B704"/>
                </a:solidFill>
                <a:ea typeface="微软雅黑" panose="020B0503020204020204" pitchFamily="34" charset="-122"/>
              </a:rPr>
              <a:t>The analyze of banks’ lending behavior is based on the syndicated-loan market. </a:t>
            </a:r>
          </a:p>
          <a:p>
            <a:endParaRPr lang="en-US" altLang="zh-CN" sz="2000" dirty="0">
              <a:solidFill>
                <a:schemeClr val="bg1"/>
              </a:solidFill>
            </a:endParaRPr>
          </a:p>
          <a:p>
            <a:endParaRPr kumimoji="1" lang="zh-CN" altLang="en-US" dirty="0"/>
          </a:p>
        </p:txBody>
      </p:sp>
    </p:spTree>
    <p:extLst>
      <p:ext uri="{BB962C8B-B14F-4D97-AF65-F5344CB8AC3E}">
        <p14:creationId xmlns:p14="http://schemas.microsoft.com/office/powerpoint/2010/main" val="162717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V="1">
            <a:off x="2074291" y="3345408"/>
            <a:ext cx="7994650" cy="45719"/>
          </a:xfrm>
          <a:prstGeom prst="rect">
            <a:avLst/>
          </a:prstGeom>
          <a:solidFill>
            <a:schemeClr val="bg1">
              <a:lumMod val="50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任意多边形 26"/>
          <p:cNvSpPr/>
          <p:nvPr/>
        </p:nvSpPr>
        <p:spPr>
          <a:xfrm>
            <a:off x="3237929" y="2361376"/>
            <a:ext cx="906462" cy="968375"/>
          </a:xfrm>
          <a:custGeom>
            <a:avLst/>
            <a:gdLst>
              <a:gd name="connsiteX0" fmla="*/ 452761 w 905522"/>
              <a:gd name="connsiteY0" fmla="*/ 0 h 968365"/>
              <a:gd name="connsiteX1" fmla="*/ 905522 w 905522"/>
              <a:gd name="connsiteY1" fmla="*/ 226381 h 968365"/>
              <a:gd name="connsiteX2" fmla="*/ 905522 w 905522"/>
              <a:gd name="connsiteY2" fmla="*/ 741985 h 968365"/>
              <a:gd name="connsiteX3" fmla="*/ 452761 w 905522"/>
              <a:gd name="connsiteY3" fmla="*/ 968365 h 968365"/>
              <a:gd name="connsiteX4" fmla="*/ 0 w 905522"/>
              <a:gd name="connsiteY4" fmla="*/ 741985 h 968365"/>
              <a:gd name="connsiteX5" fmla="*/ 0 w 905522"/>
              <a:gd name="connsiteY5" fmla="*/ 226381 h 96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5">
                <a:moveTo>
                  <a:pt x="452761" y="0"/>
                </a:moveTo>
                <a:lnTo>
                  <a:pt x="905522" y="226381"/>
                </a:lnTo>
                <a:lnTo>
                  <a:pt x="905522" y="741985"/>
                </a:lnTo>
                <a:lnTo>
                  <a:pt x="452761" y="968365"/>
                </a:lnTo>
                <a:lnTo>
                  <a:pt x="0" y="741985"/>
                </a:lnTo>
                <a:lnTo>
                  <a:pt x="0" y="226381"/>
                </a:lnTo>
                <a:close/>
              </a:path>
            </a:pathLst>
          </a:custGeom>
          <a:solidFill>
            <a:srgbClr val="E5B704"/>
          </a:solidFill>
          <a:ln w="12700" cap="flat" cmpd="sng" algn="ctr">
            <a:noFill/>
            <a:prstDash val="solid"/>
            <a:miter lim="800000"/>
          </a:ln>
          <a:effectLst/>
        </p:spPr>
        <p:txBody>
          <a:bodyPr lIns="0" tIns="0" rIns="0" bIns="0" anchor="ctr"/>
          <a:lstStyle/>
          <a:p>
            <a:pPr algn="ctr">
              <a:defRPr/>
            </a:pPr>
            <a:r>
              <a:rPr lang="en-US" altLang="zh-CN"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任意多边形 28"/>
          <p:cNvSpPr/>
          <p:nvPr/>
        </p:nvSpPr>
        <p:spPr>
          <a:xfrm>
            <a:off x="6096000" y="2361375"/>
            <a:ext cx="906463" cy="968375"/>
          </a:xfrm>
          <a:custGeom>
            <a:avLst/>
            <a:gdLst>
              <a:gd name="connsiteX0" fmla="*/ 452761 w 905522"/>
              <a:gd name="connsiteY0" fmla="*/ 0 h 968365"/>
              <a:gd name="connsiteX1" fmla="*/ 905522 w 905522"/>
              <a:gd name="connsiteY1" fmla="*/ 226381 h 968365"/>
              <a:gd name="connsiteX2" fmla="*/ 905522 w 905522"/>
              <a:gd name="connsiteY2" fmla="*/ 741985 h 968365"/>
              <a:gd name="connsiteX3" fmla="*/ 452761 w 905522"/>
              <a:gd name="connsiteY3" fmla="*/ 968365 h 968365"/>
              <a:gd name="connsiteX4" fmla="*/ 0 w 905522"/>
              <a:gd name="connsiteY4" fmla="*/ 741985 h 968365"/>
              <a:gd name="connsiteX5" fmla="*/ 0 w 905522"/>
              <a:gd name="connsiteY5" fmla="*/ 226381 h 96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5">
                <a:moveTo>
                  <a:pt x="452761" y="0"/>
                </a:moveTo>
                <a:lnTo>
                  <a:pt x="905522" y="226381"/>
                </a:lnTo>
                <a:lnTo>
                  <a:pt x="905522" y="741985"/>
                </a:lnTo>
                <a:lnTo>
                  <a:pt x="452761" y="968365"/>
                </a:lnTo>
                <a:lnTo>
                  <a:pt x="0" y="741985"/>
                </a:lnTo>
                <a:lnTo>
                  <a:pt x="0" y="226381"/>
                </a:lnTo>
                <a:close/>
              </a:path>
            </a:pathLst>
          </a:custGeom>
          <a:solidFill>
            <a:srgbClr val="E5B704"/>
          </a:solidFill>
          <a:ln w="12700" cap="flat" cmpd="sng" algn="ctr">
            <a:noFill/>
            <a:prstDash val="solid"/>
            <a:miter lim="800000"/>
          </a:ln>
          <a:effectLst/>
        </p:spPr>
        <p:txBody>
          <a:bodyPr lIns="0" tIns="0" rIns="0" bIns="0" anchor="ctr"/>
          <a:lstStyle/>
          <a:p>
            <a:pPr algn="ctr">
              <a:defRPr/>
            </a:pPr>
            <a:r>
              <a:rPr lang="en-US" altLang="zh-CN"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任意多边形 42"/>
          <p:cNvSpPr/>
          <p:nvPr/>
        </p:nvSpPr>
        <p:spPr>
          <a:xfrm>
            <a:off x="4629522" y="3429000"/>
            <a:ext cx="904875" cy="968375"/>
          </a:xfrm>
          <a:custGeom>
            <a:avLst/>
            <a:gdLst>
              <a:gd name="connsiteX0" fmla="*/ 452761 w 905522"/>
              <a:gd name="connsiteY0" fmla="*/ 0 h 968366"/>
              <a:gd name="connsiteX1" fmla="*/ 905522 w 905522"/>
              <a:gd name="connsiteY1" fmla="*/ 226381 h 968366"/>
              <a:gd name="connsiteX2" fmla="*/ 905522 w 905522"/>
              <a:gd name="connsiteY2" fmla="*/ 741986 h 968366"/>
              <a:gd name="connsiteX3" fmla="*/ 452761 w 905522"/>
              <a:gd name="connsiteY3" fmla="*/ 968366 h 968366"/>
              <a:gd name="connsiteX4" fmla="*/ 0 w 905522"/>
              <a:gd name="connsiteY4" fmla="*/ 741986 h 968366"/>
              <a:gd name="connsiteX5" fmla="*/ 0 w 905522"/>
              <a:gd name="connsiteY5" fmla="*/ 226381 h 96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6">
                <a:moveTo>
                  <a:pt x="452761" y="0"/>
                </a:moveTo>
                <a:lnTo>
                  <a:pt x="905522" y="226381"/>
                </a:lnTo>
                <a:lnTo>
                  <a:pt x="905522" y="741986"/>
                </a:lnTo>
                <a:lnTo>
                  <a:pt x="452761" y="968366"/>
                </a:lnTo>
                <a:lnTo>
                  <a:pt x="0" y="741986"/>
                </a:lnTo>
                <a:lnTo>
                  <a:pt x="0" y="226381"/>
                </a:lnTo>
                <a:close/>
              </a:path>
            </a:pathLst>
          </a:custGeom>
          <a:solidFill>
            <a:schemeClr val="bg1"/>
          </a:solidFill>
          <a:ln w="12700" cap="flat" cmpd="sng" algn="ctr">
            <a:noFill/>
            <a:prstDash val="solid"/>
            <a:miter lim="800000"/>
          </a:ln>
          <a:effectLst/>
        </p:spPr>
        <p:txBody>
          <a:bodyPr lIns="0" tIns="0" rIns="0" bIns="0" anchor="ctr"/>
          <a:lstStyle/>
          <a:p>
            <a:pPr algn="ctr">
              <a:defRPr/>
            </a:pPr>
            <a:r>
              <a:rPr lang="en-US" altLang="zh-CN"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2668556" y="1493510"/>
            <a:ext cx="1929067" cy="874407"/>
          </a:xfrm>
          <a:prstGeom prst="rect">
            <a:avLst/>
          </a:prstGeom>
        </p:spPr>
        <p:txBody>
          <a:bodyPr wrap="square">
            <a:spAutoFit/>
          </a:bodyPr>
          <a:lstStyle/>
          <a:p>
            <a:pPr algn="ctr">
              <a:lnSpc>
                <a:spcPct val="150000"/>
              </a:lnSpc>
            </a:pPr>
            <a:r>
              <a:rPr lang="en-US" altLang="zh-CN" dirty="0">
                <a:solidFill>
                  <a:srgbClr val="E5B704"/>
                </a:solidFill>
                <a:latin typeface="微软雅黑" panose="020B0503020204020204" pitchFamily="34" charset="-122"/>
                <a:ea typeface="微软雅黑" panose="020B0503020204020204" pitchFamily="34" charset="-122"/>
              </a:rPr>
              <a:t> baseline specification</a:t>
            </a:r>
          </a:p>
        </p:txBody>
      </p:sp>
      <p:sp>
        <p:nvSpPr>
          <p:cNvPr id="16" name="矩形 15"/>
          <p:cNvSpPr/>
          <p:nvPr/>
        </p:nvSpPr>
        <p:spPr>
          <a:xfrm>
            <a:off x="3809892" y="4444667"/>
            <a:ext cx="1929067" cy="506292"/>
          </a:xfrm>
          <a:prstGeom prst="rect">
            <a:avLst/>
          </a:prstGeom>
        </p:spPr>
        <p:txBody>
          <a:bodyPr wrap="square">
            <a:spAutoFit/>
          </a:bodyPr>
          <a:lstStyle/>
          <a:p>
            <a:pPr algn="r">
              <a:lnSpc>
                <a:spcPct val="150000"/>
              </a:lnSpc>
            </a:pPr>
            <a:r>
              <a:rPr lang="en-US" altLang="zh-CN" sz="2000" dirty="0">
                <a:solidFill>
                  <a:schemeClr val="bg1"/>
                </a:solidFill>
                <a:ea typeface="微软雅黑" panose="020B0503020204020204" pitchFamily="34" charset="-122"/>
              </a:rPr>
              <a:t>Equation 2</a:t>
            </a:r>
          </a:p>
        </p:txBody>
      </p:sp>
      <p:sp>
        <p:nvSpPr>
          <p:cNvPr id="17" name="矩形 16"/>
          <p:cNvSpPr/>
          <p:nvPr/>
        </p:nvSpPr>
        <p:spPr>
          <a:xfrm>
            <a:off x="5562125" y="1701259"/>
            <a:ext cx="1929067" cy="458908"/>
          </a:xfrm>
          <a:prstGeom prst="rect">
            <a:avLst/>
          </a:prstGeom>
        </p:spPr>
        <p:txBody>
          <a:bodyPr wrap="square">
            <a:spAutoFit/>
          </a:bodyPr>
          <a:lstStyle/>
          <a:p>
            <a:pPr algn="ctr">
              <a:lnSpc>
                <a:spcPct val="150000"/>
              </a:lnSpc>
            </a:pPr>
            <a:r>
              <a:rPr lang="en-US" altLang="zh-CN" dirty="0">
                <a:solidFill>
                  <a:srgbClr val="E5B704"/>
                </a:solidFill>
                <a:latin typeface="微软雅黑" panose="020B0503020204020204" pitchFamily="34" charset="-122"/>
                <a:ea typeface="微软雅黑" panose="020B0503020204020204" pitchFamily="34" charset="-122"/>
              </a:rPr>
              <a:t>Equation 3</a:t>
            </a:r>
          </a:p>
        </p:txBody>
      </p:sp>
      <p:pic>
        <p:nvPicPr>
          <p:cNvPr id="13" name="图片 12">
            <a:extLst>
              <a:ext uri="{FF2B5EF4-FFF2-40B4-BE49-F238E27FC236}">
                <a16:creationId xmlns:a16="http://schemas.microsoft.com/office/drawing/2014/main" id="{5B72866A-449B-564E-8DDE-E9B9D8C4E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78" y="339141"/>
            <a:ext cx="2957442" cy="987485"/>
          </a:xfrm>
          <a:prstGeom prst="rect">
            <a:avLst/>
          </a:prstGeom>
        </p:spPr>
      </p:pic>
      <p:sp>
        <p:nvSpPr>
          <p:cNvPr id="14" name="任意多边形 42">
            <a:extLst>
              <a:ext uri="{FF2B5EF4-FFF2-40B4-BE49-F238E27FC236}">
                <a16:creationId xmlns:a16="http://schemas.microsoft.com/office/drawing/2014/main" id="{419C4F23-7203-D644-9137-2A97D2677FE9}"/>
              </a:ext>
            </a:extLst>
          </p:cNvPr>
          <p:cNvSpPr/>
          <p:nvPr/>
        </p:nvSpPr>
        <p:spPr>
          <a:xfrm>
            <a:off x="7525173" y="3429000"/>
            <a:ext cx="904875" cy="968375"/>
          </a:xfrm>
          <a:custGeom>
            <a:avLst/>
            <a:gdLst>
              <a:gd name="connsiteX0" fmla="*/ 452761 w 905522"/>
              <a:gd name="connsiteY0" fmla="*/ 0 h 968366"/>
              <a:gd name="connsiteX1" fmla="*/ 905522 w 905522"/>
              <a:gd name="connsiteY1" fmla="*/ 226381 h 968366"/>
              <a:gd name="connsiteX2" fmla="*/ 905522 w 905522"/>
              <a:gd name="connsiteY2" fmla="*/ 741986 h 968366"/>
              <a:gd name="connsiteX3" fmla="*/ 452761 w 905522"/>
              <a:gd name="connsiteY3" fmla="*/ 968366 h 968366"/>
              <a:gd name="connsiteX4" fmla="*/ 0 w 905522"/>
              <a:gd name="connsiteY4" fmla="*/ 741986 h 968366"/>
              <a:gd name="connsiteX5" fmla="*/ 0 w 905522"/>
              <a:gd name="connsiteY5" fmla="*/ 226381 h 96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6">
                <a:moveTo>
                  <a:pt x="452761" y="0"/>
                </a:moveTo>
                <a:lnTo>
                  <a:pt x="905522" y="226381"/>
                </a:lnTo>
                <a:lnTo>
                  <a:pt x="905522" y="741986"/>
                </a:lnTo>
                <a:lnTo>
                  <a:pt x="452761" y="968366"/>
                </a:lnTo>
                <a:lnTo>
                  <a:pt x="0" y="741986"/>
                </a:lnTo>
                <a:lnTo>
                  <a:pt x="0" y="226381"/>
                </a:lnTo>
                <a:close/>
              </a:path>
            </a:pathLst>
          </a:custGeom>
          <a:solidFill>
            <a:schemeClr val="bg1"/>
          </a:solidFill>
          <a:ln w="12700" cap="flat" cmpd="sng" algn="ctr">
            <a:noFill/>
            <a:prstDash val="solid"/>
            <a:miter lim="800000"/>
          </a:ln>
          <a:effectLst/>
        </p:spPr>
        <p:txBody>
          <a:bodyPr lIns="0" tIns="0" rIns="0" bIns="0" anchor="ctr"/>
          <a:lstStyle/>
          <a:p>
            <a:pPr algn="ctr">
              <a:defRPr/>
            </a:pPr>
            <a:r>
              <a:rPr lang="en-US" altLang="zh-CN"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1400" b="1" kern="0" dirty="0">
              <a:solidFill>
                <a:srgbClr val="28272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B1E9DEE3-B232-304A-8218-E589F14E9812}"/>
              </a:ext>
            </a:extLst>
          </p:cNvPr>
          <p:cNvSpPr/>
          <p:nvPr/>
        </p:nvSpPr>
        <p:spPr>
          <a:xfrm>
            <a:off x="6731508" y="4461623"/>
            <a:ext cx="1929067" cy="506292"/>
          </a:xfrm>
          <a:prstGeom prst="rect">
            <a:avLst/>
          </a:prstGeom>
        </p:spPr>
        <p:txBody>
          <a:bodyPr wrap="square">
            <a:spAutoFit/>
          </a:bodyPr>
          <a:lstStyle/>
          <a:p>
            <a:pPr algn="r">
              <a:lnSpc>
                <a:spcPct val="150000"/>
              </a:lnSpc>
            </a:pPr>
            <a:r>
              <a:rPr lang="en-US" altLang="zh-CN" sz="2000" dirty="0">
                <a:solidFill>
                  <a:schemeClr val="bg1"/>
                </a:solidFill>
                <a:ea typeface="微软雅黑" panose="020B0503020204020204" pitchFamily="34" charset="-122"/>
              </a:rPr>
              <a:t>Equation 4</a:t>
            </a:r>
          </a:p>
        </p:txBody>
      </p:sp>
    </p:spTree>
    <p:extLst>
      <p:ext uri="{BB962C8B-B14F-4D97-AF65-F5344CB8AC3E}">
        <p14:creationId xmlns:p14="http://schemas.microsoft.com/office/powerpoint/2010/main" val="322366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455713" y="945973"/>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The  baseline specification.</a:t>
            </a:r>
          </a:p>
        </p:txBody>
      </p:sp>
      <p:pic>
        <p:nvPicPr>
          <p:cNvPr id="6" name="图片 5">
            <a:extLst>
              <a:ext uri="{FF2B5EF4-FFF2-40B4-BE49-F238E27FC236}">
                <a16:creationId xmlns:a16="http://schemas.microsoft.com/office/drawing/2014/main" id="{D7559477-C407-8643-B07E-771089585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072" y="1812324"/>
            <a:ext cx="7091170" cy="461665"/>
          </a:xfrm>
          <a:prstGeom prst="rect">
            <a:avLst/>
          </a:prstGeom>
        </p:spPr>
      </p:pic>
      <p:sp>
        <p:nvSpPr>
          <p:cNvPr id="7" name="文本框 6">
            <a:extLst>
              <a:ext uri="{FF2B5EF4-FFF2-40B4-BE49-F238E27FC236}">
                <a16:creationId xmlns:a16="http://schemas.microsoft.com/office/drawing/2014/main" id="{9E0141C3-7573-AF46-AC32-648E738588F7}"/>
              </a:ext>
            </a:extLst>
          </p:cNvPr>
          <p:cNvSpPr txBox="1"/>
          <p:nvPr/>
        </p:nvSpPr>
        <p:spPr>
          <a:xfrm>
            <a:off x="2258291" y="2678675"/>
            <a:ext cx="8188036" cy="369331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a:solidFill>
                  <a:schemeClr val="bg1"/>
                </a:solidFill>
              </a:rPr>
              <a:t>y</a:t>
            </a:r>
            <a:r>
              <a:rPr lang="en-US" altLang="zh-CN" baseline="-25000" dirty="0" err="1">
                <a:solidFill>
                  <a:schemeClr val="bg1"/>
                </a:solidFill>
              </a:rPr>
              <a:t>ijt</a:t>
            </a:r>
            <a:r>
              <a:rPr lang="en-US" altLang="zh-CN" dirty="0">
                <a:solidFill>
                  <a:schemeClr val="bg1"/>
                </a:solidFill>
              </a:rPr>
              <a:t> is an outcome variable reflecting, for instance, a firm/loan characteristic such as </a:t>
            </a:r>
          </a:p>
          <a:p>
            <a:r>
              <a:rPr lang="en-US" altLang="zh-CN" dirty="0">
                <a:solidFill>
                  <a:schemeClr val="bg1"/>
                </a:solidFill>
              </a:rPr>
              <a:t>firm risk or loan terms associated with firm i’s loan provided by loan syndicate j at time t. </a:t>
            </a:r>
          </a:p>
          <a:p>
            <a:pPr marL="285750" indent="-285750">
              <a:buFont typeface="Arial" panose="020B0604020202020204" pitchFamily="34" charset="0"/>
              <a:buChar char="•"/>
            </a:pPr>
            <a:r>
              <a:rPr lang="en-US" altLang="zh-CN" i="1" dirty="0">
                <a:solidFill>
                  <a:schemeClr val="bg1"/>
                </a:solidFill>
              </a:rPr>
              <a:t>Deposit </a:t>
            </a:r>
            <a:r>
              <a:rPr lang="en-US" altLang="zh-CN" i="1" dirty="0" err="1">
                <a:solidFill>
                  <a:schemeClr val="bg1"/>
                </a:solidFill>
              </a:rPr>
              <a:t>ratio</a:t>
            </a:r>
            <a:r>
              <a:rPr lang="en-US" altLang="zh-CN" baseline="-25000" dirty="0" err="1">
                <a:solidFill>
                  <a:schemeClr val="bg1"/>
                </a:solidFill>
              </a:rPr>
              <a:t>j</a:t>
            </a:r>
            <a:r>
              <a:rPr lang="en-US" altLang="zh-CN" baseline="-25000" dirty="0">
                <a:solidFill>
                  <a:schemeClr val="bg1"/>
                </a:solidFill>
              </a:rPr>
              <a:t> </a:t>
            </a:r>
            <a:r>
              <a:rPr lang="en-US" altLang="zh-CN" dirty="0">
                <a:solidFill>
                  <a:schemeClr val="bg1"/>
                </a:solidFill>
              </a:rPr>
              <a:t>is equal to the 2013 deposit ratio of the euro-area lead arranger in syndicate j when there is only one lead arranger. (When there are multiple lead arrangers,</a:t>
            </a:r>
            <a:r>
              <a:rPr lang="zh-CN" altLang="en-US" dirty="0">
                <a:solidFill>
                  <a:schemeClr val="bg1"/>
                </a:solidFill>
              </a:rPr>
              <a:t> </a:t>
            </a:r>
            <a:r>
              <a:rPr lang="en-US" altLang="zh-CN" dirty="0">
                <a:solidFill>
                  <a:schemeClr val="bg1"/>
                </a:solidFill>
              </a:rPr>
              <a:t>equal to the average deposit ratio)</a:t>
            </a:r>
          </a:p>
          <a:p>
            <a:pPr marL="285750" indent="-285750">
              <a:buFont typeface="Arial" panose="020B0604020202020204" pitchFamily="34" charset="0"/>
              <a:buChar char="•"/>
            </a:pPr>
            <a:r>
              <a:rPr lang="en-US" altLang="zh-CN" dirty="0">
                <a:solidFill>
                  <a:schemeClr val="bg1"/>
                </a:solidFill>
              </a:rPr>
              <a:t>After(06/2014)t is a dummy variable for the period from June 2014 onwards</a:t>
            </a:r>
          </a:p>
          <a:p>
            <a:pPr marL="285750" indent="-285750">
              <a:buFont typeface="Arial" panose="020B0604020202020204" pitchFamily="34" charset="0"/>
              <a:buChar char="•"/>
            </a:pPr>
            <a:r>
              <a:rPr lang="en-US" altLang="zh-CN" dirty="0">
                <a:solidFill>
                  <a:schemeClr val="bg1"/>
                </a:solidFill>
              </a:rPr>
              <a:t> </a:t>
            </a:r>
            <a:r>
              <a:rPr lang="en-US" altLang="zh-CN" dirty="0" err="1">
                <a:solidFill>
                  <a:schemeClr val="bg1"/>
                </a:solidFill>
              </a:rPr>
              <a:t>X</a:t>
            </a:r>
            <a:r>
              <a:rPr lang="en-US" altLang="zh-CN" baseline="-25000" dirty="0" err="1">
                <a:solidFill>
                  <a:schemeClr val="bg1"/>
                </a:solidFill>
              </a:rPr>
              <a:t>ijt</a:t>
            </a:r>
            <a:r>
              <a:rPr lang="en-US" altLang="zh-CN" dirty="0">
                <a:solidFill>
                  <a:schemeClr val="bg1"/>
                </a:solidFill>
              </a:rPr>
              <a:t> denotes firm-level and syndicate-level control variables</a:t>
            </a:r>
          </a:p>
          <a:p>
            <a:pPr marL="285750" indent="-285750">
              <a:buFont typeface="Arial" panose="020B0604020202020204" pitchFamily="34" charset="0"/>
              <a:buChar char="•"/>
            </a:pPr>
            <a:r>
              <a:rPr lang="el-GR" altLang="zh-CN" dirty="0">
                <a:solidFill>
                  <a:schemeClr val="bg1"/>
                </a:solidFill>
              </a:rPr>
              <a:t>δ</a:t>
            </a:r>
            <a:r>
              <a:rPr lang="en-US" altLang="zh-CN" baseline="-25000" dirty="0">
                <a:solidFill>
                  <a:schemeClr val="bg1"/>
                </a:solidFill>
              </a:rPr>
              <a:t>t</a:t>
            </a:r>
            <a:r>
              <a:rPr lang="en-US" altLang="zh-CN" dirty="0">
                <a:solidFill>
                  <a:schemeClr val="bg1"/>
                </a:solidFill>
              </a:rPr>
              <a:t> denotes time fixed effects</a:t>
            </a:r>
          </a:p>
          <a:p>
            <a:pPr marL="285750" indent="-285750">
              <a:buFont typeface="Arial" panose="020B0604020202020204" pitchFamily="34" charset="0"/>
              <a:buChar char="•"/>
            </a:pPr>
            <a:r>
              <a:rPr lang="el-GR" altLang="zh-CN" dirty="0">
                <a:solidFill>
                  <a:schemeClr val="bg1"/>
                </a:solidFill>
              </a:rPr>
              <a:t>η</a:t>
            </a:r>
            <a:r>
              <a:rPr lang="en-US" altLang="zh-CN" baseline="-25000" dirty="0">
                <a:solidFill>
                  <a:schemeClr val="bg1"/>
                </a:solidFill>
              </a:rPr>
              <a:t>j</a:t>
            </a:r>
            <a:r>
              <a:rPr lang="en-US" altLang="zh-CN" dirty="0">
                <a:solidFill>
                  <a:schemeClr val="bg1"/>
                </a:solidFill>
              </a:rPr>
              <a:t> is a bank fixed effect in syndicates with only one lead arranger. When there are multiple lead  arrangers, </a:t>
            </a:r>
            <a:r>
              <a:rPr lang="el-GR" altLang="zh-CN" dirty="0">
                <a:solidFill>
                  <a:schemeClr val="bg1"/>
                </a:solidFill>
              </a:rPr>
              <a:t>η</a:t>
            </a:r>
            <a:r>
              <a:rPr lang="en-US" altLang="zh-CN" baseline="-25000" dirty="0">
                <a:solidFill>
                  <a:schemeClr val="bg1"/>
                </a:solidFill>
              </a:rPr>
              <a:t>j</a:t>
            </a:r>
            <a:r>
              <a:rPr lang="en-US" altLang="zh-CN" dirty="0">
                <a:solidFill>
                  <a:schemeClr val="bg1"/>
                </a:solidFill>
              </a:rPr>
              <a:t> denotes a vector of bank fixed effects containing one fixed effect for each lead arranger in syndicate j.</a:t>
            </a:r>
          </a:p>
          <a:p>
            <a:endParaRPr kumimoji="1" lang="zh-CN" altLang="en-US" dirty="0"/>
          </a:p>
        </p:txBody>
      </p:sp>
    </p:spTree>
    <p:extLst>
      <p:ext uri="{BB962C8B-B14F-4D97-AF65-F5344CB8AC3E}">
        <p14:creationId xmlns:p14="http://schemas.microsoft.com/office/powerpoint/2010/main" val="168130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455713" y="945973"/>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The  baseline specification.</a:t>
            </a:r>
          </a:p>
        </p:txBody>
      </p:sp>
      <p:pic>
        <p:nvPicPr>
          <p:cNvPr id="6" name="图片 5">
            <a:extLst>
              <a:ext uri="{FF2B5EF4-FFF2-40B4-BE49-F238E27FC236}">
                <a16:creationId xmlns:a16="http://schemas.microsoft.com/office/drawing/2014/main" id="{D7559477-C407-8643-B07E-771089585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072" y="2239494"/>
            <a:ext cx="7091170" cy="461665"/>
          </a:xfrm>
          <a:prstGeom prst="rect">
            <a:avLst/>
          </a:prstGeom>
        </p:spPr>
      </p:pic>
      <p:sp>
        <p:nvSpPr>
          <p:cNvPr id="7" name="文本框 6">
            <a:extLst>
              <a:ext uri="{FF2B5EF4-FFF2-40B4-BE49-F238E27FC236}">
                <a16:creationId xmlns:a16="http://schemas.microsoft.com/office/drawing/2014/main" id="{9E0141C3-7573-AF46-AC32-648E738588F7}"/>
              </a:ext>
            </a:extLst>
          </p:cNvPr>
          <p:cNvSpPr txBox="1"/>
          <p:nvPr/>
        </p:nvSpPr>
        <p:spPr>
          <a:xfrm>
            <a:off x="2258291" y="3315984"/>
            <a:ext cx="8188036" cy="2215991"/>
          </a:xfrm>
          <a:prstGeom prst="rect">
            <a:avLst/>
          </a:prstGeom>
          <a:noFill/>
        </p:spPr>
        <p:txBody>
          <a:bodyPr wrap="square" rtlCol="0">
            <a:spAutoFit/>
          </a:bodyPr>
          <a:lstStyle/>
          <a:p>
            <a:r>
              <a:rPr lang="en-US" altLang="zh-CN" sz="2000" dirty="0">
                <a:solidFill>
                  <a:schemeClr val="bg1"/>
                </a:solidFill>
              </a:rPr>
              <a:t>The key identifying assumption is that conditional on bank and time fixed effects, as well as potential control variables </a:t>
            </a:r>
            <a:r>
              <a:rPr lang="en-US" altLang="zh-CN" sz="2000" dirty="0" err="1">
                <a:solidFill>
                  <a:schemeClr val="bg1"/>
                </a:solidFill>
              </a:rPr>
              <a:t>X</a:t>
            </a:r>
            <a:r>
              <a:rPr lang="en-US" altLang="zh-CN" sz="2000" baseline="-25000" dirty="0" err="1">
                <a:solidFill>
                  <a:schemeClr val="bg1"/>
                </a:solidFill>
              </a:rPr>
              <a:t>ijt</a:t>
            </a:r>
            <a:r>
              <a:rPr lang="en-US" altLang="zh-CN" sz="2000" dirty="0">
                <a:solidFill>
                  <a:schemeClr val="bg1"/>
                </a:solidFill>
              </a:rPr>
              <a:t>, low-deposit banks provide the counterfactual for the lending behavior of high-deposit banks in the absence of a negative policy rate. In that case, the estimate of </a:t>
            </a:r>
            <a:r>
              <a:rPr lang="el-GR" altLang="zh-CN" sz="2000" dirty="0">
                <a:solidFill>
                  <a:schemeClr val="bg1"/>
                </a:solidFill>
              </a:rPr>
              <a:t>β </a:t>
            </a:r>
            <a:r>
              <a:rPr lang="en-US" altLang="zh-CN" sz="2000" dirty="0">
                <a:solidFill>
                  <a:schemeClr val="bg1"/>
                </a:solidFill>
              </a:rPr>
              <a:t>in regression gives the causal impact of the negative policy rate on the supply of bank credit via banks’ cost of funding. </a:t>
            </a:r>
          </a:p>
          <a:p>
            <a:endParaRPr kumimoji="1" lang="zh-CN" altLang="en-US" dirty="0"/>
          </a:p>
        </p:txBody>
      </p:sp>
    </p:spTree>
    <p:extLst>
      <p:ext uri="{BB962C8B-B14F-4D97-AF65-F5344CB8AC3E}">
        <p14:creationId xmlns:p14="http://schemas.microsoft.com/office/powerpoint/2010/main" val="290881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flipH="1">
            <a:off x="850010" y="2421809"/>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8" name="Straight Connector 32"/>
          <p:cNvCxnSpPr/>
          <p:nvPr/>
        </p:nvCxnSpPr>
        <p:spPr>
          <a:xfrm flipV="1">
            <a:off x="2648585" y="2437089"/>
            <a:ext cx="0" cy="601663"/>
          </a:xfrm>
          <a:prstGeom prst="line">
            <a:avLst/>
          </a:prstGeom>
          <a:ln w="19050">
            <a:solidFill>
              <a:srgbClr val="E5B70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32"/>
          <p:cNvCxnSpPr/>
          <p:nvPr/>
        </p:nvCxnSpPr>
        <p:spPr>
          <a:xfrm flipV="1">
            <a:off x="4937760" y="2437089"/>
            <a:ext cx="0" cy="601663"/>
          </a:xfrm>
          <a:prstGeom prst="line">
            <a:avLst/>
          </a:prstGeom>
          <a:ln w="19050">
            <a:solidFill>
              <a:srgbClr val="E5B70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flipV="1">
            <a:off x="7257098" y="2437089"/>
            <a:ext cx="0" cy="601663"/>
          </a:xfrm>
          <a:prstGeom prst="line">
            <a:avLst/>
          </a:prstGeom>
          <a:ln w="19050">
            <a:solidFill>
              <a:srgbClr val="E5B70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837374" y="3145113"/>
            <a:ext cx="1614487" cy="344488"/>
          </a:xfrm>
          <a:prstGeom prst="roundRect">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282728"/>
                </a:solidFill>
                <a:latin typeface="微软雅黑" panose="020B0503020204020204" pitchFamily="34" charset="-122"/>
                <a:ea typeface="微软雅黑" panose="020B0503020204020204" pitchFamily="34" charset="-122"/>
              </a:rPr>
              <a:t>1</a:t>
            </a:r>
            <a:endParaRPr lang="zh-CN" altLang="en-US" sz="2000" b="1" dirty="0">
              <a:solidFill>
                <a:srgbClr val="282728"/>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131310" y="3145113"/>
            <a:ext cx="1612900" cy="344488"/>
          </a:xfrm>
          <a:prstGeom prst="roundRect">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282728"/>
                </a:solidFill>
                <a:latin typeface="微软雅黑" panose="020B0503020204020204" pitchFamily="34" charset="-122"/>
                <a:ea typeface="微软雅黑" panose="020B0503020204020204" pitchFamily="34" charset="-122"/>
              </a:rPr>
              <a:t>2</a:t>
            </a:r>
            <a:endParaRPr lang="zh-CN" altLang="en-US" sz="2000" b="1" dirty="0">
              <a:solidFill>
                <a:srgbClr val="282728"/>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425248" y="3145113"/>
            <a:ext cx="1612900" cy="344488"/>
          </a:xfrm>
          <a:prstGeom prst="roundRect">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282728"/>
                </a:solidFill>
                <a:latin typeface="微软雅黑" panose="020B0503020204020204" pitchFamily="34" charset="-122"/>
                <a:ea typeface="微软雅黑" panose="020B0503020204020204" pitchFamily="34" charset="-122"/>
              </a:rPr>
              <a:t>3</a:t>
            </a:r>
            <a:endParaRPr lang="zh-CN" altLang="en-US" sz="2000" b="1" dirty="0">
              <a:solidFill>
                <a:srgbClr val="282728"/>
              </a:solidFill>
              <a:latin typeface="微软雅黑" panose="020B0503020204020204" pitchFamily="34" charset="-122"/>
              <a:ea typeface="微软雅黑" panose="020B0503020204020204" pitchFamily="34" charset="-122"/>
            </a:endParaRPr>
          </a:p>
        </p:txBody>
      </p:sp>
      <p:sp>
        <p:nvSpPr>
          <p:cNvPr id="21" name="Sev01"/>
          <p:cNvSpPr>
            <a:spLocks noChangeAspect="1"/>
          </p:cNvSpPr>
          <p:nvPr/>
        </p:nvSpPr>
        <p:spPr>
          <a:xfrm>
            <a:off x="6971348" y="1702076"/>
            <a:ext cx="520700" cy="520700"/>
          </a:xfrm>
          <a:prstGeom prst="ellipse">
            <a:avLst/>
          </a:prstGeom>
          <a:solidFill>
            <a:srgbClr val="E5B7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24" name="Sev01"/>
          <p:cNvSpPr>
            <a:spLocks noChangeAspect="1"/>
          </p:cNvSpPr>
          <p:nvPr/>
        </p:nvSpPr>
        <p:spPr>
          <a:xfrm>
            <a:off x="2388236" y="1702076"/>
            <a:ext cx="519113" cy="520700"/>
          </a:xfrm>
          <a:prstGeom prst="ellipse">
            <a:avLst/>
          </a:prstGeom>
          <a:solidFill>
            <a:srgbClr val="E5B7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27" name="Sev01"/>
          <p:cNvSpPr>
            <a:spLocks noChangeAspect="1"/>
          </p:cNvSpPr>
          <p:nvPr/>
        </p:nvSpPr>
        <p:spPr>
          <a:xfrm>
            <a:off x="4678998" y="1702076"/>
            <a:ext cx="520700" cy="520700"/>
          </a:xfrm>
          <a:prstGeom prst="ellipse">
            <a:avLst/>
          </a:prstGeom>
          <a:solidFill>
            <a:srgbClr val="E5B7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cxnSp>
        <p:nvCxnSpPr>
          <p:cNvPr id="25" name="Straight Connector 32"/>
          <p:cNvCxnSpPr/>
          <p:nvPr/>
        </p:nvCxnSpPr>
        <p:spPr>
          <a:xfrm flipV="1">
            <a:off x="9601835" y="2437089"/>
            <a:ext cx="0" cy="601663"/>
          </a:xfrm>
          <a:prstGeom prst="line">
            <a:avLst/>
          </a:prstGeom>
          <a:ln w="19050">
            <a:solidFill>
              <a:srgbClr val="E5B70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8769985" y="3145113"/>
            <a:ext cx="1612900" cy="344488"/>
          </a:xfrm>
          <a:prstGeom prst="roundRect">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282728"/>
                </a:solidFill>
                <a:latin typeface="微软雅黑" panose="020B0503020204020204" pitchFamily="34" charset="-122"/>
                <a:ea typeface="微软雅黑" panose="020B0503020204020204" pitchFamily="34" charset="-122"/>
              </a:rPr>
              <a:t>4</a:t>
            </a:r>
            <a:endParaRPr lang="zh-CN" altLang="en-US" sz="2000" b="1" dirty="0">
              <a:solidFill>
                <a:srgbClr val="282728"/>
              </a:solidFill>
              <a:latin typeface="微软雅黑" panose="020B0503020204020204" pitchFamily="34" charset="-122"/>
              <a:ea typeface="微软雅黑" panose="020B0503020204020204" pitchFamily="34" charset="-122"/>
            </a:endParaRPr>
          </a:p>
        </p:txBody>
      </p:sp>
      <p:sp>
        <p:nvSpPr>
          <p:cNvPr id="29" name="Sev01"/>
          <p:cNvSpPr>
            <a:spLocks noChangeAspect="1"/>
          </p:cNvSpPr>
          <p:nvPr/>
        </p:nvSpPr>
        <p:spPr>
          <a:xfrm>
            <a:off x="9316085" y="1702076"/>
            <a:ext cx="520700" cy="520700"/>
          </a:xfrm>
          <a:prstGeom prst="ellipse">
            <a:avLst/>
          </a:prstGeom>
          <a:solidFill>
            <a:srgbClr val="E5B7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31" name="TextBox 15"/>
          <p:cNvSpPr txBox="1"/>
          <p:nvPr/>
        </p:nvSpPr>
        <p:spPr>
          <a:xfrm>
            <a:off x="1481452" y="3715027"/>
            <a:ext cx="2243329" cy="2639569"/>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examine whether the deposits-to-assets ratio changes differently across high-deposit and low-deposit banks, either in response to or in anticipation of the negative policy rate</a:t>
            </a:r>
          </a:p>
        </p:txBody>
      </p:sp>
      <p:sp>
        <p:nvSpPr>
          <p:cNvPr id="33" name="TextBox 15"/>
          <p:cNvSpPr txBox="1"/>
          <p:nvPr/>
        </p:nvSpPr>
        <p:spPr>
          <a:xfrm>
            <a:off x="6029070" y="3715027"/>
            <a:ext cx="2243329" cy="1993238"/>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exploit the structure of syndicated loans, and explain the loan shares retained by high-deposit and low-deposit banks.</a:t>
            </a:r>
          </a:p>
        </p:txBody>
      </p:sp>
      <p:sp>
        <p:nvSpPr>
          <p:cNvPr id="34" name="TextBox 15"/>
          <p:cNvSpPr txBox="1"/>
          <p:nvPr/>
        </p:nvSpPr>
        <p:spPr>
          <a:xfrm>
            <a:off x="3755261" y="3715027"/>
            <a:ext cx="2243329" cy="2639569"/>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vary the set of control variables </a:t>
            </a:r>
            <a:r>
              <a:rPr lang="en-US" altLang="zh-CN" sz="1400" baseline="-25000" dirty="0" err="1">
                <a:solidFill>
                  <a:schemeClr val="bg1"/>
                </a:solidFill>
                <a:latin typeface="微软雅黑" panose="020B0503020204020204" pitchFamily="34" charset="-122"/>
                <a:ea typeface="微软雅黑" panose="020B0503020204020204" pitchFamily="34" charset="-122"/>
              </a:rPr>
              <a:t>Xijt</a:t>
            </a:r>
            <a:r>
              <a:rPr lang="en-US" altLang="zh-CN" sz="1400" dirty="0">
                <a:solidFill>
                  <a:schemeClr val="bg1"/>
                </a:solidFill>
                <a:latin typeface="微软雅黑" panose="020B0503020204020204" pitchFamily="34" charset="-122"/>
                <a:ea typeface="微软雅黑" panose="020B0503020204020204" pitchFamily="34" charset="-122"/>
              </a:rPr>
              <a:t>, which essentially refines the comparison of our treatment group (high-deposit banks) and our control group (low-deposit banks)</a:t>
            </a:r>
          </a:p>
        </p:txBody>
      </p:sp>
      <p:sp>
        <p:nvSpPr>
          <p:cNvPr id="35" name="TextBox 15"/>
          <p:cNvSpPr txBox="1"/>
          <p:nvPr/>
        </p:nvSpPr>
        <p:spPr>
          <a:xfrm>
            <a:off x="8373806" y="3715027"/>
            <a:ext cx="2834323" cy="2639569"/>
          </a:xfrm>
          <a:prstGeom prst="rect">
            <a:avLst/>
          </a:prstGeom>
          <a:noFill/>
        </p:spPr>
        <p:txBody>
          <a:bodyPr wrap="square" rtlCol="0">
            <a:spAutoFit/>
          </a:bodyPr>
          <a:lstStyle/>
          <a:p>
            <a:pP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Modify measure of banks’ exposure to the setting of negative policy rates in order to limit the possibility that some confound affects the lending of high-deposit and low-deposit banks differently (HH vs NFC)</a:t>
            </a:r>
          </a:p>
        </p:txBody>
      </p:sp>
      <p:sp>
        <p:nvSpPr>
          <p:cNvPr id="14" name="流程图: 联系 13"/>
          <p:cNvSpPr/>
          <p:nvPr/>
        </p:nvSpPr>
        <p:spPr>
          <a:xfrm>
            <a:off x="9495471" y="2320883"/>
            <a:ext cx="234950" cy="234950"/>
          </a:xfrm>
          <a:prstGeom prst="flowChartConnector">
            <a:avLst/>
          </a:prstGeom>
          <a:solidFill>
            <a:srgbClr val="E5B704"/>
          </a:solidFill>
          <a:ln>
            <a:solidFill>
              <a:srgbClr val="E5B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联系 35"/>
          <p:cNvSpPr/>
          <p:nvPr/>
        </p:nvSpPr>
        <p:spPr>
          <a:xfrm>
            <a:off x="7136606" y="2320884"/>
            <a:ext cx="234950" cy="234950"/>
          </a:xfrm>
          <a:prstGeom prst="flowChartConnector">
            <a:avLst/>
          </a:prstGeom>
          <a:solidFill>
            <a:srgbClr val="E5B704"/>
          </a:solidFill>
          <a:ln>
            <a:solidFill>
              <a:srgbClr val="E5B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联系 36"/>
          <p:cNvSpPr/>
          <p:nvPr/>
        </p:nvSpPr>
        <p:spPr>
          <a:xfrm>
            <a:off x="4831872" y="2320883"/>
            <a:ext cx="234950" cy="234950"/>
          </a:xfrm>
          <a:prstGeom prst="flowChartConnector">
            <a:avLst/>
          </a:prstGeom>
          <a:solidFill>
            <a:srgbClr val="E5B704"/>
          </a:solidFill>
          <a:ln>
            <a:solidFill>
              <a:srgbClr val="E5B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联系 37"/>
          <p:cNvSpPr/>
          <p:nvPr/>
        </p:nvSpPr>
        <p:spPr>
          <a:xfrm>
            <a:off x="2548096" y="2336556"/>
            <a:ext cx="234950" cy="234950"/>
          </a:xfrm>
          <a:prstGeom prst="flowChartConnector">
            <a:avLst/>
          </a:prstGeom>
          <a:solidFill>
            <a:srgbClr val="E5B704"/>
          </a:solidFill>
          <a:ln>
            <a:solidFill>
              <a:srgbClr val="E5B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Shape"/>
          <p:cNvSpPr>
            <a:spLocks/>
          </p:cNvSpPr>
          <p:nvPr/>
        </p:nvSpPr>
        <p:spPr bwMode="auto">
          <a:xfrm>
            <a:off x="9446736" y="1790350"/>
            <a:ext cx="259397" cy="352921"/>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8272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 name="文本框 1">
            <a:extLst>
              <a:ext uri="{FF2B5EF4-FFF2-40B4-BE49-F238E27FC236}">
                <a16:creationId xmlns:a16="http://schemas.microsoft.com/office/drawing/2014/main" id="{5CAE7AB0-EFA0-3741-AADC-3FD3E18A724A}"/>
              </a:ext>
            </a:extLst>
          </p:cNvPr>
          <p:cNvSpPr txBox="1"/>
          <p:nvPr/>
        </p:nvSpPr>
        <p:spPr>
          <a:xfrm>
            <a:off x="1926332" y="483660"/>
            <a:ext cx="8629303" cy="1200329"/>
          </a:xfrm>
          <a:prstGeom prst="rect">
            <a:avLst/>
          </a:prstGeom>
          <a:noFill/>
        </p:spPr>
        <p:txBody>
          <a:bodyPr wrap="square" rtlCol="0">
            <a:spAutoFit/>
          </a:bodyPr>
          <a:lstStyle/>
          <a:p>
            <a:r>
              <a:rPr lang="en-US" altLang="zh-CN" dirty="0">
                <a:solidFill>
                  <a:schemeClr val="bg1"/>
                </a:solidFill>
              </a:rPr>
              <a:t>The main threat to the identifying assumption are time-varying differences across high- deposit and low-deposit banks. Such time-varying differences put the lending behavior of high-deposit and low-deposit banks on different trends, which cannot be differenced out. </a:t>
            </a:r>
          </a:p>
          <a:p>
            <a:endParaRPr kumimoji="1" lang="zh-CN" altLang="en-US" dirty="0"/>
          </a:p>
        </p:txBody>
      </p:sp>
      <p:sp>
        <p:nvSpPr>
          <p:cNvPr id="30" name="KSO_Shape">
            <a:extLst>
              <a:ext uri="{FF2B5EF4-FFF2-40B4-BE49-F238E27FC236}">
                <a16:creationId xmlns:a16="http://schemas.microsoft.com/office/drawing/2014/main" id="{93CE2440-B264-C343-AA92-3BCA2F3CB1BD}"/>
              </a:ext>
            </a:extLst>
          </p:cNvPr>
          <p:cNvSpPr>
            <a:spLocks/>
          </p:cNvSpPr>
          <p:nvPr/>
        </p:nvSpPr>
        <p:spPr bwMode="auto">
          <a:xfrm>
            <a:off x="2514918" y="1790350"/>
            <a:ext cx="259397" cy="352921"/>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8272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0" name="KSO_Shape">
            <a:extLst>
              <a:ext uri="{FF2B5EF4-FFF2-40B4-BE49-F238E27FC236}">
                <a16:creationId xmlns:a16="http://schemas.microsoft.com/office/drawing/2014/main" id="{11C52C04-9B67-7F46-873B-0BCC54C6A790}"/>
              </a:ext>
            </a:extLst>
          </p:cNvPr>
          <p:cNvSpPr>
            <a:spLocks/>
          </p:cNvSpPr>
          <p:nvPr/>
        </p:nvSpPr>
        <p:spPr bwMode="auto">
          <a:xfrm>
            <a:off x="4819648" y="1790350"/>
            <a:ext cx="259397" cy="352921"/>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8272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1" name="KSO_Shape">
            <a:extLst>
              <a:ext uri="{FF2B5EF4-FFF2-40B4-BE49-F238E27FC236}">
                <a16:creationId xmlns:a16="http://schemas.microsoft.com/office/drawing/2014/main" id="{E8B66362-B667-4B44-872A-92E6C5A5E29C}"/>
              </a:ext>
            </a:extLst>
          </p:cNvPr>
          <p:cNvSpPr>
            <a:spLocks/>
          </p:cNvSpPr>
          <p:nvPr/>
        </p:nvSpPr>
        <p:spPr bwMode="auto">
          <a:xfrm>
            <a:off x="7101999" y="1806108"/>
            <a:ext cx="259397" cy="352921"/>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8272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163200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MH_Others_1"/>
          <p:cNvGrpSpPr/>
          <p:nvPr>
            <p:custDataLst>
              <p:tags r:id="rId1"/>
            </p:custDataLst>
          </p:nvPr>
        </p:nvGrpSpPr>
        <p:grpSpPr>
          <a:xfrm>
            <a:off x="1205023" y="444895"/>
            <a:ext cx="3516086" cy="1492250"/>
            <a:chOff x="918708" y="507434"/>
            <a:chExt cx="3516086" cy="1492250"/>
          </a:xfrm>
        </p:grpSpPr>
        <p:sp>
          <p:nvSpPr>
            <p:cNvPr id="28" name="MH_Others_10"/>
            <p:cNvSpPr txBox="1"/>
            <p:nvPr/>
          </p:nvSpPr>
          <p:spPr>
            <a:xfrm>
              <a:off x="918708" y="507434"/>
              <a:ext cx="3516086" cy="1492250"/>
            </a:xfrm>
            <a:prstGeom prst="rect">
              <a:avLst/>
            </a:prstGeom>
            <a:noFill/>
          </p:spPr>
          <p:txBody>
            <a:bodyPr anchor="ctr"/>
            <a:lstStyle/>
            <a:p>
              <a:pPr>
                <a:defRPr/>
              </a:pPr>
              <a:r>
                <a:rPr lang="en-US" altLang="zh-CN" sz="13800" spc="400" dirty="0">
                  <a:solidFill>
                    <a:srgbClr val="E5B704"/>
                  </a:solidFill>
                  <a:latin typeface="Times New Roman" panose="02020603050405020304" pitchFamily="18" charset="0"/>
                  <a:ea typeface="华文中宋" panose="02010600040101010101" pitchFamily="2" charset="-122"/>
                  <a:cs typeface="Times New Roman" panose="02020603050405020304" pitchFamily="18" charset="0"/>
                </a:rPr>
                <a:t>C</a:t>
              </a:r>
              <a:endParaRPr lang="zh-CN" altLang="en-US" sz="6600" spc="400" dirty="0">
                <a:solidFill>
                  <a:srgbClr val="E5B704"/>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0" name="MH_Others_12"/>
            <p:cNvSpPr/>
            <p:nvPr/>
          </p:nvSpPr>
          <p:spPr>
            <a:xfrm>
              <a:off x="2038541" y="1421452"/>
              <a:ext cx="2189424" cy="461665"/>
            </a:xfrm>
            <a:prstGeom prst="rect">
              <a:avLst/>
            </a:prstGeom>
          </p:spPr>
          <p:txBody>
            <a:bodyPr wrap="none" anchor="ctr" anchorCtr="0">
              <a:noAutofit/>
            </a:bodyPr>
            <a:lstStyle/>
            <a:p>
              <a:r>
                <a:rPr lang="en-US" altLang="zh-CN" sz="3200" spc="300" dirty="0">
                  <a:solidFill>
                    <a:srgbClr val="E5B704"/>
                  </a:solidFill>
                  <a:latin typeface="Times New Roman" panose="02020603050405020304" pitchFamily="18" charset="0"/>
                  <a:ea typeface="华文中宋" panose="02010600040101010101" pitchFamily="2" charset="-122"/>
                  <a:cs typeface="Times New Roman" panose="02020603050405020304" pitchFamily="18" charset="0"/>
                </a:rPr>
                <a:t>ONTENTS</a:t>
              </a:r>
              <a:endParaRPr lang="zh-CN" altLang="en-US" sz="2400" spc="300" dirty="0">
                <a:solidFill>
                  <a:srgbClr val="E5B704"/>
                </a:solidFill>
              </a:endParaRPr>
            </a:p>
          </p:txBody>
        </p:sp>
      </p:grpSp>
      <p:sp>
        <p:nvSpPr>
          <p:cNvPr id="31" name="MH_Others_2"/>
          <p:cNvSpPr/>
          <p:nvPr>
            <p:custDataLst>
              <p:tags r:id="rId2"/>
            </p:custDataLst>
          </p:nvPr>
        </p:nvSpPr>
        <p:spPr>
          <a:xfrm>
            <a:off x="1934887" y="2897426"/>
            <a:ext cx="563055" cy="563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MH_Number_1">
            <a:hlinkClick r:id="rId15" action="ppaction://hlinksldjump"/>
          </p:cNvPr>
          <p:cNvSpPr/>
          <p:nvPr>
            <p:custDataLst>
              <p:tags r:id="rId3"/>
            </p:custDataLst>
          </p:nvPr>
        </p:nvSpPr>
        <p:spPr>
          <a:xfrm>
            <a:off x="2362349" y="2897426"/>
            <a:ext cx="563055" cy="563055"/>
          </a:xfrm>
          <a:prstGeom prst="ellipse">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MH_Entry_1">
            <a:hlinkClick r:id="rId15" action="ppaction://hlinksldjump"/>
          </p:cNvPr>
          <p:cNvSpPr txBox="1">
            <a:spLocks noChangeArrowheads="1"/>
          </p:cNvSpPr>
          <p:nvPr>
            <p:custDataLst>
              <p:tags r:id="rId4"/>
            </p:custDataLst>
          </p:nvPr>
        </p:nvSpPr>
        <p:spPr bwMode="auto">
          <a:xfrm>
            <a:off x="2925405" y="2744359"/>
            <a:ext cx="2995893" cy="8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en-US" altLang="zh-CN" sz="2000" dirty="0">
                <a:solidFill>
                  <a:schemeClr val="bg1"/>
                </a:solidFill>
                <a:latin typeface="微软雅黑" panose="020B0503020204020204" pitchFamily="34" charset="-122"/>
              </a:rPr>
              <a:t>Introduction/Venation</a:t>
            </a:r>
            <a:endParaRPr lang="zh-CN" altLang="en-US" sz="2000" dirty="0">
              <a:solidFill>
                <a:schemeClr val="bg1"/>
              </a:solidFill>
              <a:latin typeface="微软雅黑" panose="020B0503020204020204" pitchFamily="34" charset="-122"/>
            </a:endParaRPr>
          </a:p>
        </p:txBody>
      </p:sp>
      <p:sp>
        <p:nvSpPr>
          <p:cNvPr id="34" name="MH_Others_3"/>
          <p:cNvSpPr/>
          <p:nvPr>
            <p:custDataLst>
              <p:tags r:id="rId5"/>
            </p:custDataLst>
          </p:nvPr>
        </p:nvSpPr>
        <p:spPr>
          <a:xfrm>
            <a:off x="1934887" y="4146201"/>
            <a:ext cx="563055" cy="563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Number_2">
            <a:hlinkClick r:id="rId16" action="ppaction://hlinksldjump"/>
          </p:cNvPr>
          <p:cNvSpPr/>
          <p:nvPr>
            <p:custDataLst>
              <p:tags r:id="rId6"/>
            </p:custDataLst>
          </p:nvPr>
        </p:nvSpPr>
        <p:spPr>
          <a:xfrm>
            <a:off x="2362349" y="4146201"/>
            <a:ext cx="563055" cy="563055"/>
          </a:xfrm>
          <a:prstGeom prst="ellipse">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2">
            <a:hlinkClick r:id="rId16" action="ppaction://hlinksldjump"/>
          </p:cNvPr>
          <p:cNvSpPr txBox="1">
            <a:spLocks noChangeArrowheads="1"/>
          </p:cNvSpPr>
          <p:nvPr>
            <p:custDataLst>
              <p:tags r:id="rId7"/>
            </p:custDataLst>
          </p:nvPr>
        </p:nvSpPr>
        <p:spPr bwMode="auto">
          <a:xfrm>
            <a:off x="2925405" y="3993134"/>
            <a:ext cx="2872191" cy="8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en-US" altLang="zh-CN" sz="2000" dirty="0">
                <a:solidFill>
                  <a:schemeClr val="bg1"/>
                </a:solidFill>
                <a:latin typeface="微软雅黑" panose="020B0503020204020204" pitchFamily="34" charset="-122"/>
              </a:rPr>
              <a:t>Model set up</a:t>
            </a:r>
            <a:endParaRPr lang="zh-CN" altLang="en-US" sz="2000" dirty="0">
              <a:solidFill>
                <a:schemeClr val="bg1"/>
              </a:solidFill>
              <a:latin typeface="微软雅黑" panose="020B0503020204020204" pitchFamily="34" charset="-122"/>
            </a:endParaRPr>
          </a:p>
        </p:txBody>
      </p:sp>
      <p:sp>
        <p:nvSpPr>
          <p:cNvPr id="37" name="MH_Others_2"/>
          <p:cNvSpPr/>
          <p:nvPr>
            <p:custDataLst>
              <p:tags r:id="rId8"/>
            </p:custDataLst>
          </p:nvPr>
        </p:nvSpPr>
        <p:spPr>
          <a:xfrm>
            <a:off x="6506587" y="2897426"/>
            <a:ext cx="563055" cy="563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MH_Number_1">
            <a:hlinkClick r:id="rId15" action="ppaction://hlinksldjump"/>
          </p:cNvPr>
          <p:cNvSpPr/>
          <p:nvPr>
            <p:custDataLst>
              <p:tags r:id="rId9"/>
            </p:custDataLst>
          </p:nvPr>
        </p:nvSpPr>
        <p:spPr>
          <a:xfrm>
            <a:off x="6934049" y="2897426"/>
            <a:ext cx="563055" cy="563055"/>
          </a:xfrm>
          <a:prstGeom prst="ellipse">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MH_Entry_1">
            <a:hlinkClick r:id="rId15" action="ppaction://hlinksldjump"/>
          </p:cNvPr>
          <p:cNvSpPr txBox="1">
            <a:spLocks noChangeArrowheads="1"/>
          </p:cNvSpPr>
          <p:nvPr>
            <p:custDataLst>
              <p:tags r:id="rId10"/>
            </p:custDataLst>
          </p:nvPr>
        </p:nvSpPr>
        <p:spPr bwMode="auto">
          <a:xfrm>
            <a:off x="7497105" y="2744358"/>
            <a:ext cx="2872191" cy="8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en-US" altLang="zh-CN" sz="2000" dirty="0">
                <a:solidFill>
                  <a:schemeClr val="bg1"/>
                </a:solidFill>
                <a:latin typeface="微软雅黑" panose="020B0503020204020204" pitchFamily="34" charset="-122"/>
              </a:rPr>
              <a:t>Results</a:t>
            </a:r>
          </a:p>
        </p:txBody>
      </p:sp>
      <p:sp>
        <p:nvSpPr>
          <p:cNvPr id="40" name="MH_Others_3"/>
          <p:cNvSpPr/>
          <p:nvPr>
            <p:custDataLst>
              <p:tags r:id="rId11"/>
            </p:custDataLst>
          </p:nvPr>
        </p:nvSpPr>
        <p:spPr>
          <a:xfrm>
            <a:off x="6506587" y="4146201"/>
            <a:ext cx="563055" cy="563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2800" b="1">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MH_Number_2">
            <a:hlinkClick r:id="rId16" action="ppaction://hlinksldjump"/>
          </p:cNvPr>
          <p:cNvSpPr/>
          <p:nvPr>
            <p:custDataLst>
              <p:tags r:id="rId12"/>
            </p:custDataLst>
          </p:nvPr>
        </p:nvSpPr>
        <p:spPr>
          <a:xfrm>
            <a:off x="6934049" y="4146201"/>
            <a:ext cx="563055" cy="563055"/>
          </a:xfrm>
          <a:prstGeom prst="ellipse">
            <a:avLst/>
          </a:pr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28272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MH_Entry_2">
            <a:hlinkClick r:id="rId16" action="ppaction://hlinksldjump"/>
          </p:cNvPr>
          <p:cNvSpPr txBox="1">
            <a:spLocks noChangeArrowheads="1"/>
          </p:cNvSpPr>
          <p:nvPr>
            <p:custDataLst>
              <p:tags r:id="rId13"/>
            </p:custDataLst>
          </p:nvPr>
        </p:nvSpPr>
        <p:spPr bwMode="auto">
          <a:xfrm>
            <a:off x="7497105" y="3993134"/>
            <a:ext cx="2957442" cy="8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en-US" altLang="zh-CN" sz="2000" dirty="0">
                <a:solidFill>
                  <a:schemeClr val="bg1"/>
                </a:solidFill>
                <a:latin typeface="微软雅黑" panose="020B0503020204020204" pitchFamily="34" charset="-122"/>
              </a:rPr>
              <a:t>Conclusion/Discussion</a:t>
            </a:r>
            <a:endParaRPr lang="zh-CN" altLang="en-US" sz="2000" dirty="0">
              <a:solidFill>
                <a:schemeClr val="bg1"/>
              </a:solidFill>
              <a:latin typeface="微软雅黑" panose="020B0503020204020204" pitchFamily="34" charset="-122"/>
            </a:endParaRPr>
          </a:p>
        </p:txBody>
      </p:sp>
      <p:pic>
        <p:nvPicPr>
          <p:cNvPr id="18" name="图片 17">
            <a:extLst>
              <a:ext uri="{FF2B5EF4-FFF2-40B4-BE49-F238E27FC236}">
                <a16:creationId xmlns:a16="http://schemas.microsoft.com/office/drawing/2014/main" id="{E46D6A00-79C3-1849-A3FE-C77BCBFA47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890575" y="371428"/>
            <a:ext cx="2957442" cy="987485"/>
          </a:xfrm>
          <a:prstGeom prst="rect">
            <a:avLst/>
          </a:prstGeom>
        </p:spPr>
      </p:pic>
    </p:spTree>
    <p:extLst>
      <p:ext uri="{BB962C8B-B14F-4D97-AF65-F5344CB8AC3E}">
        <p14:creationId xmlns:p14="http://schemas.microsoft.com/office/powerpoint/2010/main" val="205158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455713" y="945973"/>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Equation 2</a:t>
            </a:r>
          </a:p>
        </p:txBody>
      </p:sp>
      <p:sp>
        <p:nvSpPr>
          <p:cNvPr id="7" name="文本框 6">
            <a:extLst>
              <a:ext uri="{FF2B5EF4-FFF2-40B4-BE49-F238E27FC236}">
                <a16:creationId xmlns:a16="http://schemas.microsoft.com/office/drawing/2014/main" id="{9E0141C3-7573-AF46-AC32-648E738588F7}"/>
              </a:ext>
            </a:extLst>
          </p:cNvPr>
          <p:cNvSpPr txBox="1"/>
          <p:nvPr/>
        </p:nvSpPr>
        <p:spPr>
          <a:xfrm>
            <a:off x="2055161" y="3235288"/>
            <a:ext cx="8188036" cy="2554545"/>
          </a:xfrm>
          <a:prstGeom prst="rect">
            <a:avLst/>
          </a:prstGeom>
          <a:noFill/>
        </p:spPr>
        <p:txBody>
          <a:bodyPr wrap="square" rtlCol="0">
            <a:spAutoFit/>
          </a:bodyPr>
          <a:lstStyle/>
          <a:p>
            <a:r>
              <a:rPr lang="en-US" altLang="zh-CN" sz="2000" dirty="0">
                <a:solidFill>
                  <a:schemeClr val="bg1"/>
                </a:solidFill>
              </a:rPr>
              <a:t>Modify the measure of banks’ exposure to the setting of negative policy rates in order to limit the possibility that some confound affects the lending of high-deposit and low-deposit banks differently. Instead of the ratio of overall deposits to total assets, consider household (HH) and non-financial-corporation (NFC) deposits over total assets, and estimate the following regression specification</a:t>
            </a:r>
            <a:endParaRPr kumimoji="1" lang="en-US" altLang="zh-CN" sz="2000" dirty="0">
              <a:solidFill>
                <a:schemeClr val="bg1"/>
              </a:solidFill>
            </a:endParaRPr>
          </a:p>
          <a:p>
            <a:endParaRPr kumimoji="1" lang="en-US" altLang="zh-CN" sz="2000" dirty="0">
              <a:solidFill>
                <a:schemeClr val="bg1"/>
              </a:solidFill>
            </a:endParaRPr>
          </a:p>
          <a:p>
            <a:r>
              <a:rPr kumimoji="1" lang="en-US" altLang="zh-CN" sz="2000" dirty="0">
                <a:solidFill>
                  <a:schemeClr val="bg1"/>
                </a:solidFill>
              </a:rPr>
              <a:t>What about negative policy rates?</a:t>
            </a:r>
            <a:endParaRPr kumimoji="1" lang="zh-CN" altLang="en-US" dirty="0"/>
          </a:p>
        </p:txBody>
      </p:sp>
      <p:pic>
        <p:nvPicPr>
          <p:cNvPr id="4" name="图片 3">
            <a:extLst>
              <a:ext uri="{FF2B5EF4-FFF2-40B4-BE49-F238E27FC236}">
                <a16:creationId xmlns:a16="http://schemas.microsoft.com/office/drawing/2014/main" id="{5039BAA3-5417-7349-8BCE-5E6B66029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802" y="1971873"/>
            <a:ext cx="7066396" cy="892757"/>
          </a:xfrm>
          <a:prstGeom prst="rect">
            <a:avLst/>
          </a:prstGeom>
        </p:spPr>
      </p:pic>
    </p:spTree>
    <p:extLst>
      <p:ext uri="{BB962C8B-B14F-4D97-AF65-F5344CB8AC3E}">
        <p14:creationId xmlns:p14="http://schemas.microsoft.com/office/powerpoint/2010/main" val="194201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455713" y="945973"/>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Equation 3</a:t>
            </a:r>
          </a:p>
        </p:txBody>
      </p:sp>
      <p:sp>
        <p:nvSpPr>
          <p:cNvPr id="7" name="文本框 6">
            <a:extLst>
              <a:ext uri="{FF2B5EF4-FFF2-40B4-BE49-F238E27FC236}">
                <a16:creationId xmlns:a16="http://schemas.microsoft.com/office/drawing/2014/main" id="{9E0141C3-7573-AF46-AC32-648E738588F7}"/>
              </a:ext>
            </a:extLst>
          </p:cNvPr>
          <p:cNvSpPr txBox="1"/>
          <p:nvPr/>
        </p:nvSpPr>
        <p:spPr>
          <a:xfrm>
            <a:off x="2001982" y="3207793"/>
            <a:ext cx="8188036" cy="2031325"/>
          </a:xfrm>
          <a:prstGeom prst="rect">
            <a:avLst/>
          </a:prstGeom>
          <a:noFill/>
        </p:spPr>
        <p:txBody>
          <a:bodyPr wrap="square" rtlCol="0">
            <a:spAutoFit/>
          </a:bodyPr>
          <a:lstStyle/>
          <a:p>
            <a:r>
              <a:rPr kumimoji="1" lang="en-US" altLang="zh-CN" dirty="0">
                <a:solidFill>
                  <a:schemeClr val="bg1"/>
                </a:solidFill>
              </a:rPr>
              <a:t>After(07/2012)</a:t>
            </a:r>
            <a:r>
              <a:rPr kumimoji="1" lang="en-US" altLang="zh-CN" baseline="-25000" dirty="0">
                <a:solidFill>
                  <a:schemeClr val="bg1"/>
                </a:solidFill>
              </a:rPr>
              <a:t>t</a:t>
            </a:r>
            <a:r>
              <a:rPr kumimoji="1" lang="en-US" altLang="zh-CN" dirty="0">
                <a:solidFill>
                  <a:schemeClr val="bg1"/>
                </a:solidFill>
              </a:rPr>
              <a:t> is a dummy variable for the period from July 2012 onwards.</a:t>
            </a:r>
          </a:p>
          <a:p>
            <a:r>
              <a:rPr kumimoji="1" lang="en-US" altLang="zh-CN" dirty="0">
                <a:solidFill>
                  <a:schemeClr val="bg1"/>
                </a:solidFill>
              </a:rPr>
              <a:t>In July 2012, the ECB cut the DF rate from 0.25% to zero.  If negative rates are special, then we expect the estimate of </a:t>
            </a:r>
            <a:r>
              <a:rPr kumimoji="1" lang="el-GR" altLang="zh-CN" dirty="0">
                <a:solidFill>
                  <a:schemeClr val="bg1"/>
                </a:solidFill>
              </a:rPr>
              <a:t>β2 </a:t>
            </a:r>
            <a:r>
              <a:rPr kumimoji="1" lang="en-US" altLang="zh-CN" dirty="0">
                <a:solidFill>
                  <a:schemeClr val="bg1"/>
                </a:solidFill>
              </a:rPr>
              <a:t>to be insignificant and the estimate of </a:t>
            </a:r>
            <a:r>
              <a:rPr kumimoji="1" lang="el-GR" altLang="zh-CN" dirty="0">
                <a:solidFill>
                  <a:schemeClr val="bg1"/>
                </a:solidFill>
              </a:rPr>
              <a:t>β1 </a:t>
            </a:r>
            <a:r>
              <a:rPr kumimoji="1" lang="en-US" altLang="zh-CN" dirty="0">
                <a:solidFill>
                  <a:schemeClr val="bg1"/>
                </a:solidFill>
              </a:rPr>
              <a:t>to be similar to the estimate of </a:t>
            </a:r>
            <a:r>
              <a:rPr kumimoji="1" lang="el-GR" altLang="zh-CN" dirty="0">
                <a:solidFill>
                  <a:schemeClr val="bg1"/>
                </a:solidFill>
              </a:rPr>
              <a:t>β </a:t>
            </a:r>
            <a:r>
              <a:rPr kumimoji="1" lang="en-US" altLang="zh-CN" dirty="0">
                <a:solidFill>
                  <a:schemeClr val="bg1"/>
                </a:solidFill>
              </a:rPr>
              <a:t>from the baseline. If, however, there was nothing special about negative policy rates, then the estimate of </a:t>
            </a:r>
            <a:r>
              <a:rPr kumimoji="1" lang="el-GR" altLang="zh-CN" dirty="0">
                <a:solidFill>
                  <a:schemeClr val="bg1"/>
                </a:solidFill>
              </a:rPr>
              <a:t>β2 (</a:t>
            </a:r>
            <a:r>
              <a:rPr kumimoji="1" lang="en-US" altLang="zh-CN" dirty="0">
                <a:solidFill>
                  <a:schemeClr val="bg1"/>
                </a:solidFill>
              </a:rPr>
              <a:t>as well as of </a:t>
            </a:r>
            <a:r>
              <a:rPr kumimoji="1" lang="el-GR" altLang="zh-CN" dirty="0">
                <a:solidFill>
                  <a:schemeClr val="bg1"/>
                </a:solidFill>
              </a:rPr>
              <a:t>β1) </a:t>
            </a:r>
            <a:r>
              <a:rPr kumimoji="1" lang="en-US" altLang="zh-CN" dirty="0">
                <a:solidFill>
                  <a:schemeClr val="bg1"/>
                </a:solidFill>
              </a:rPr>
              <a:t>would pick up a general role of deposits for the effect of policy-rate cuts on the supply of bank credit.</a:t>
            </a:r>
            <a:endParaRPr kumimoji="1" lang="en-US" altLang="zh-CN" dirty="0"/>
          </a:p>
          <a:p>
            <a:endParaRPr kumimoji="1" lang="zh-CN" altLang="en-US" dirty="0"/>
          </a:p>
        </p:txBody>
      </p:sp>
      <p:pic>
        <p:nvPicPr>
          <p:cNvPr id="4" name="图片 3">
            <a:extLst>
              <a:ext uri="{FF2B5EF4-FFF2-40B4-BE49-F238E27FC236}">
                <a16:creationId xmlns:a16="http://schemas.microsoft.com/office/drawing/2014/main" id="{92DA6055-5821-D847-BFEF-DA82ABEBB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964" y="2045561"/>
            <a:ext cx="5699580" cy="832523"/>
          </a:xfrm>
          <a:prstGeom prst="rect">
            <a:avLst/>
          </a:prstGeom>
        </p:spPr>
      </p:pic>
    </p:spTree>
    <p:extLst>
      <p:ext uri="{BB962C8B-B14F-4D97-AF65-F5344CB8AC3E}">
        <p14:creationId xmlns:p14="http://schemas.microsoft.com/office/powerpoint/2010/main" val="346151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68" y="426307"/>
            <a:ext cx="2957442" cy="987485"/>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455713" y="891544"/>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Equation 4</a:t>
            </a:r>
          </a:p>
        </p:txBody>
      </p:sp>
      <p:sp>
        <p:nvSpPr>
          <p:cNvPr id="7" name="文本框 6">
            <a:extLst>
              <a:ext uri="{FF2B5EF4-FFF2-40B4-BE49-F238E27FC236}">
                <a16:creationId xmlns:a16="http://schemas.microsoft.com/office/drawing/2014/main" id="{9E0141C3-7573-AF46-AC32-648E738588F7}"/>
              </a:ext>
            </a:extLst>
          </p:cNvPr>
          <p:cNvSpPr txBox="1"/>
          <p:nvPr/>
        </p:nvSpPr>
        <p:spPr>
          <a:xfrm>
            <a:off x="1848332" y="4698115"/>
            <a:ext cx="8188036" cy="1631216"/>
          </a:xfrm>
          <a:prstGeom prst="rect">
            <a:avLst/>
          </a:prstGeom>
          <a:noFill/>
        </p:spPr>
        <p:txBody>
          <a:bodyPr wrap="square" rtlCol="0">
            <a:spAutoFit/>
          </a:bodyPr>
          <a:lstStyle/>
          <a:p>
            <a:r>
              <a:rPr kumimoji="1" lang="en-US" altLang="zh-CN" sz="1600" dirty="0">
                <a:solidFill>
                  <a:schemeClr val="bg1"/>
                </a:solidFill>
              </a:rPr>
              <a:t>DF </a:t>
            </a:r>
            <a:r>
              <a:rPr kumimoji="1" lang="en-US" altLang="zh-CN" sz="1600" dirty="0" err="1">
                <a:solidFill>
                  <a:schemeClr val="bg1"/>
                </a:solidFill>
              </a:rPr>
              <a:t>rate</a:t>
            </a:r>
            <a:r>
              <a:rPr kumimoji="1" lang="en-US" altLang="zh-CN" sz="1600" baseline="-25000" dirty="0" err="1">
                <a:solidFill>
                  <a:schemeClr val="bg1"/>
                </a:solidFill>
              </a:rPr>
              <a:t>t</a:t>
            </a:r>
            <a:r>
              <a:rPr kumimoji="1" lang="en-US" altLang="zh-CN" sz="1600" dirty="0">
                <a:solidFill>
                  <a:schemeClr val="bg1"/>
                </a:solidFill>
              </a:rPr>
              <a:t> is the ECB’s deposit facility rate at the monthly level.</a:t>
            </a:r>
          </a:p>
          <a:p>
            <a:endParaRPr kumimoji="1" lang="en-US" altLang="zh-CN" sz="1600" dirty="0">
              <a:solidFill>
                <a:schemeClr val="bg1"/>
              </a:solidFill>
            </a:endParaRPr>
          </a:p>
          <a:p>
            <a:r>
              <a:rPr kumimoji="1" lang="en-US" altLang="zh-CN" sz="1600" dirty="0">
                <a:solidFill>
                  <a:schemeClr val="bg1"/>
                </a:solidFill>
              </a:rPr>
              <a:t>Allows to examine changes in the policy rate more generally, independent of their size, timing, or whether they are cuts or increases. We extend our sample to the </a:t>
            </a:r>
          </a:p>
          <a:p>
            <a:endParaRPr kumimoji="1" lang="en-US" altLang="zh-CN" dirty="0"/>
          </a:p>
          <a:p>
            <a:endParaRPr kumimoji="1" lang="zh-CN" altLang="en-US" dirty="0"/>
          </a:p>
        </p:txBody>
      </p:sp>
      <p:pic>
        <p:nvPicPr>
          <p:cNvPr id="5" name="图片 4">
            <a:extLst>
              <a:ext uri="{FF2B5EF4-FFF2-40B4-BE49-F238E27FC236}">
                <a16:creationId xmlns:a16="http://schemas.microsoft.com/office/drawing/2014/main" id="{783411A8-EBEA-7549-AC29-1C181609E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472" y="3242634"/>
            <a:ext cx="6465043" cy="1203136"/>
          </a:xfrm>
          <a:prstGeom prst="rect">
            <a:avLst/>
          </a:prstGeom>
        </p:spPr>
      </p:pic>
      <p:sp>
        <p:nvSpPr>
          <p:cNvPr id="6" name="文本框 5">
            <a:extLst>
              <a:ext uri="{FF2B5EF4-FFF2-40B4-BE49-F238E27FC236}">
                <a16:creationId xmlns:a16="http://schemas.microsoft.com/office/drawing/2014/main" id="{E62DF246-D745-0E41-A3A0-4E0A05270323}"/>
              </a:ext>
            </a:extLst>
          </p:cNvPr>
          <p:cNvSpPr txBox="1"/>
          <p:nvPr/>
        </p:nvSpPr>
        <p:spPr>
          <a:xfrm>
            <a:off x="1848332" y="1436511"/>
            <a:ext cx="8276728" cy="1600438"/>
          </a:xfrm>
          <a:prstGeom prst="rect">
            <a:avLst/>
          </a:prstGeom>
          <a:noFill/>
        </p:spPr>
        <p:txBody>
          <a:bodyPr wrap="square" rtlCol="0">
            <a:spAutoFit/>
          </a:bodyPr>
          <a:lstStyle/>
          <a:p>
            <a:r>
              <a:rPr kumimoji="1" lang="en-US" altLang="zh-CN" sz="1600" dirty="0">
                <a:solidFill>
                  <a:schemeClr val="bg1"/>
                </a:solidFill>
              </a:rPr>
              <a:t>A useful placebo test in the following sense. Suppose it is not the difference in the deposits-to-assets ratio across banks that drives lending behavior but the difference in some other bank characteristic. If that other characteristic exposes banks differently to policy-rate cuts in general, then one should observe a significant estimate of </a:t>
            </a:r>
            <a:r>
              <a:rPr kumimoji="1" lang="el-GR" altLang="zh-CN" sz="1600" dirty="0">
                <a:solidFill>
                  <a:schemeClr val="bg1"/>
                </a:solidFill>
              </a:rPr>
              <a:t>β2.</a:t>
            </a:r>
          </a:p>
          <a:p>
            <a:r>
              <a:rPr kumimoji="1" lang="en-US" altLang="zh-CN" sz="1600" dirty="0">
                <a:solidFill>
                  <a:schemeClr val="bg1"/>
                </a:solidFill>
              </a:rPr>
              <a:t>To extend our test of whether negative policy rates are special, we estimate the following </a:t>
            </a:r>
            <a:r>
              <a:rPr kumimoji="1" lang="en-US" altLang="zh-CN" dirty="0">
                <a:solidFill>
                  <a:schemeClr val="bg1"/>
                </a:solidFill>
              </a:rPr>
              <a:t>generalization of equation 3:</a:t>
            </a:r>
            <a:endParaRPr kumimoji="1" lang="zh-CN" altLang="en-US" dirty="0">
              <a:solidFill>
                <a:schemeClr val="bg1"/>
              </a:solidFill>
            </a:endParaRPr>
          </a:p>
        </p:txBody>
      </p:sp>
    </p:spTree>
    <p:extLst>
      <p:ext uri="{BB962C8B-B14F-4D97-AF65-F5344CB8AC3E}">
        <p14:creationId xmlns:p14="http://schemas.microsoft.com/office/powerpoint/2010/main" val="183848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138703" y="820267"/>
            <a:ext cx="1914597" cy="3045017"/>
          </a:xfrm>
          <a:prstGeom prst="rect">
            <a:avLst/>
          </a:prstGeom>
          <a:noFill/>
          <a:ln w="19050" cap="flat" cmpd="sng" algn="ctr">
            <a:solidFill>
              <a:srgbClr val="E5B704"/>
            </a:solidFill>
            <a:prstDash val="solid"/>
            <a:miter lim="800000"/>
          </a:ln>
          <a:effectLst/>
        </p:spPr>
        <p:txBody>
          <a:bodyPr rtlCol="0" anchor="ctr"/>
          <a:lstStyle/>
          <a:p>
            <a:pPr algn="ctr">
              <a:defRPr/>
            </a:pPr>
            <a:endParaRPr lang="zh-CN" altLang="en-US" kern="0">
              <a:solidFill>
                <a:prstClr val="white"/>
              </a:solidFill>
            </a:endParaRPr>
          </a:p>
        </p:txBody>
      </p:sp>
      <p:sp>
        <p:nvSpPr>
          <p:cNvPr id="21" name="文本框 20"/>
          <p:cNvSpPr txBox="1"/>
          <p:nvPr/>
        </p:nvSpPr>
        <p:spPr>
          <a:xfrm>
            <a:off x="4015429" y="2654776"/>
            <a:ext cx="4161142" cy="393954"/>
          </a:xfrm>
          <a:prstGeom prst="rect">
            <a:avLst/>
          </a:prstGeom>
          <a:solidFill>
            <a:srgbClr val="E5B704"/>
          </a:solidFill>
        </p:spPr>
        <p:txBody>
          <a:bodyPr wrap="square" rtlCol="0">
            <a:noAutofit/>
          </a:bodyPr>
          <a:lstStyle/>
          <a:p>
            <a:pPr algn="ctr">
              <a:lnSpc>
                <a:spcPct val="130000"/>
              </a:lnSpc>
            </a:pPr>
            <a:endParaRPr lang="zh-CN" altLang="en-US" sz="1600" kern="0" spc="2000" dirty="0">
              <a:solidFill>
                <a:srgbClr val="282728"/>
              </a:solidFill>
              <a:latin typeface="Mistral" panose="03090702030407020403" pitchFamily="66" charset="0"/>
              <a:ea typeface="幼圆" panose="02010509060101010101" pitchFamily="49" charset="-122"/>
            </a:endParaRPr>
          </a:p>
        </p:txBody>
      </p:sp>
      <p:sp>
        <p:nvSpPr>
          <p:cNvPr id="23" name="矩形 22"/>
          <p:cNvSpPr/>
          <p:nvPr/>
        </p:nvSpPr>
        <p:spPr>
          <a:xfrm>
            <a:off x="5138702" y="6626004"/>
            <a:ext cx="1914597" cy="231996"/>
          </a:xfrm>
          <a:prstGeom prst="rect">
            <a:avLst/>
          </a:prstGeom>
          <a:solidFill>
            <a:srgbClr val="E5B70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文本框 8"/>
          <p:cNvSpPr txBox="1"/>
          <p:nvPr/>
        </p:nvSpPr>
        <p:spPr>
          <a:xfrm>
            <a:off x="5530218" y="4721963"/>
            <a:ext cx="5464684" cy="738188"/>
          </a:xfrm>
          <a:prstGeom prst="rect">
            <a:avLst/>
          </a:prstGeom>
          <a:noFill/>
        </p:spPr>
        <p:txBody>
          <a:bodyPr/>
          <a:lstStyle/>
          <a:p>
            <a:r>
              <a:rPr lang="en-US" altLang="zh-CN" sz="2400" dirty="0">
                <a:solidFill>
                  <a:schemeClr val="bg1"/>
                </a:solidFill>
                <a:latin typeface="微软雅黑" panose="020B0503020204020204" pitchFamily="34" charset="-122"/>
              </a:rPr>
              <a:t>Results</a:t>
            </a:r>
            <a:endParaRPr lang="zh-CN" altLang="en-US" sz="2400" dirty="0">
              <a:solidFill>
                <a:schemeClr val="bg1"/>
              </a:solidFill>
              <a:latin typeface="微软雅黑" panose="020B0503020204020204" pitchFamily="34" charset="-122"/>
            </a:endParaRPr>
          </a:p>
        </p:txBody>
      </p:sp>
      <p:sp>
        <p:nvSpPr>
          <p:cNvPr id="2" name="文本框 1"/>
          <p:cNvSpPr txBox="1"/>
          <p:nvPr/>
        </p:nvSpPr>
        <p:spPr>
          <a:xfrm>
            <a:off x="5246993" y="1163368"/>
            <a:ext cx="1698013" cy="1323439"/>
          </a:xfrm>
          <a:prstGeom prst="rect">
            <a:avLst/>
          </a:prstGeom>
          <a:noFill/>
        </p:spPr>
        <p:txBody>
          <a:bodyPr wrap="square" rtlCol="0">
            <a:spAutoFit/>
          </a:bodyPr>
          <a:lstStyle/>
          <a:p>
            <a:pPr algn="ctr"/>
            <a:r>
              <a:rPr lang="en-US" altLang="zh-CN" sz="4000" b="1" dirty="0">
                <a:solidFill>
                  <a:srgbClr val="E5B704"/>
                </a:solidFill>
                <a:latin typeface="微软雅黑" panose="020B0503020204020204" pitchFamily="34" charset="-122"/>
                <a:ea typeface="微软雅黑" panose="020B0503020204020204" pitchFamily="34" charset="-122"/>
              </a:rPr>
              <a:t>Part    Three</a:t>
            </a:r>
            <a:endParaRPr lang="zh-CN" altLang="en-US" sz="4000" b="1" dirty="0">
              <a:solidFill>
                <a:srgbClr val="E5B704"/>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70066B6-37BC-C04C-A28F-B4EE15FB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34" y="149528"/>
            <a:ext cx="2957442" cy="987485"/>
          </a:xfrm>
          <a:prstGeom prst="rect">
            <a:avLst/>
          </a:prstGeom>
        </p:spPr>
      </p:pic>
    </p:spTree>
    <p:extLst>
      <p:ext uri="{BB962C8B-B14F-4D97-AF65-F5344CB8AC3E}">
        <p14:creationId xmlns:p14="http://schemas.microsoft.com/office/powerpoint/2010/main" val="350107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78EBFD87-6706-D948-A400-E103C5CEC6B9}"/>
              </a:ext>
            </a:extLst>
          </p:cNvPr>
          <p:cNvGrpSpPr/>
          <p:nvPr/>
        </p:nvGrpSpPr>
        <p:grpSpPr>
          <a:xfrm>
            <a:off x="5308332" y="2566764"/>
            <a:ext cx="1852782" cy="1508167"/>
            <a:chOff x="3379578" y="2741196"/>
            <a:chExt cx="1852782" cy="1508167"/>
          </a:xfrm>
        </p:grpSpPr>
        <p:sp>
          <p:nvSpPr>
            <p:cNvPr id="34" name="Freeform 35">
              <a:hlinkClick r:id="rId2" action="ppaction://hlinksldjump"/>
              <a:extLst>
                <a:ext uri="{FF2B5EF4-FFF2-40B4-BE49-F238E27FC236}">
                  <a16:creationId xmlns:a16="http://schemas.microsoft.com/office/drawing/2014/main" id="{3F04F558-5746-7A49-9580-1C2CF63E7472}"/>
                </a:ext>
              </a:extLst>
            </p:cNvPr>
            <p:cNvSpPr>
              <a:spLocks/>
            </p:cNvSpPr>
            <p:nvPr/>
          </p:nvSpPr>
          <p:spPr bwMode="auto">
            <a:xfrm rot="18900000">
              <a:off x="3379578" y="2741196"/>
              <a:ext cx="1509290" cy="1508167"/>
            </a:xfrm>
            <a:custGeom>
              <a:avLst/>
              <a:gdLst>
                <a:gd name="T0" fmla="*/ 1216085 w 1260"/>
                <a:gd name="T1" fmla="*/ 586256 h 1260"/>
                <a:gd name="T2" fmla="*/ 1239853 w 1260"/>
                <a:gd name="T3" fmla="*/ 509013 h 1260"/>
                <a:gd name="T4" fmla="*/ 1247775 w 1260"/>
                <a:gd name="T5" fmla="*/ 425828 h 1260"/>
                <a:gd name="T6" fmla="*/ 1245794 w 1260"/>
                <a:gd name="T7" fmla="*/ 382255 h 1260"/>
                <a:gd name="T8" fmla="*/ 1227969 w 1260"/>
                <a:gd name="T9" fmla="*/ 299070 h 1260"/>
                <a:gd name="T10" fmla="*/ 1196280 w 1260"/>
                <a:gd name="T11" fmla="*/ 223807 h 1260"/>
                <a:gd name="T12" fmla="*/ 1150726 w 1260"/>
                <a:gd name="T13" fmla="*/ 156467 h 1260"/>
                <a:gd name="T14" fmla="*/ 1093289 w 1260"/>
                <a:gd name="T15" fmla="*/ 97049 h 1260"/>
                <a:gd name="T16" fmla="*/ 1023968 w 1260"/>
                <a:gd name="T17" fmla="*/ 51495 h 1260"/>
                <a:gd name="T18" fmla="*/ 948705 w 1260"/>
                <a:gd name="T19" fmla="*/ 19806 h 1260"/>
                <a:gd name="T20" fmla="*/ 865520 w 1260"/>
                <a:gd name="T21" fmla="*/ 1981 h 1260"/>
                <a:gd name="T22" fmla="*/ 821947 w 1260"/>
                <a:gd name="T23" fmla="*/ 0 h 1260"/>
                <a:gd name="T24" fmla="*/ 748665 w 1260"/>
                <a:gd name="T25" fmla="*/ 7922 h 1260"/>
                <a:gd name="T26" fmla="*/ 677364 w 1260"/>
                <a:gd name="T27" fmla="*/ 25748 h 1260"/>
                <a:gd name="T28" fmla="*/ 570411 w 1260"/>
                <a:gd name="T29" fmla="*/ 25748 h 1260"/>
                <a:gd name="T30" fmla="*/ 499110 w 1260"/>
                <a:gd name="T31" fmla="*/ 7922 h 1260"/>
                <a:gd name="T32" fmla="*/ 425828 w 1260"/>
                <a:gd name="T33" fmla="*/ 0 h 1260"/>
                <a:gd name="T34" fmla="*/ 382255 w 1260"/>
                <a:gd name="T35" fmla="*/ 1981 h 1260"/>
                <a:gd name="T36" fmla="*/ 299070 w 1260"/>
                <a:gd name="T37" fmla="*/ 19806 h 1260"/>
                <a:gd name="T38" fmla="*/ 223807 w 1260"/>
                <a:gd name="T39" fmla="*/ 51495 h 1260"/>
                <a:gd name="T40" fmla="*/ 154486 w 1260"/>
                <a:gd name="T41" fmla="*/ 97049 h 1260"/>
                <a:gd name="T42" fmla="*/ 97049 w 1260"/>
                <a:gd name="T43" fmla="*/ 156467 h 1260"/>
                <a:gd name="T44" fmla="*/ 51495 w 1260"/>
                <a:gd name="T45" fmla="*/ 223807 h 1260"/>
                <a:gd name="T46" fmla="*/ 19806 w 1260"/>
                <a:gd name="T47" fmla="*/ 299070 h 1260"/>
                <a:gd name="T48" fmla="*/ 1981 w 1260"/>
                <a:gd name="T49" fmla="*/ 382255 h 1260"/>
                <a:gd name="T50" fmla="*/ 0 w 1260"/>
                <a:gd name="T51" fmla="*/ 425828 h 1260"/>
                <a:gd name="T52" fmla="*/ 7922 w 1260"/>
                <a:gd name="T53" fmla="*/ 505052 h 1260"/>
                <a:gd name="T54" fmla="*/ 27728 w 1260"/>
                <a:gd name="T55" fmla="*/ 578334 h 1260"/>
                <a:gd name="T56" fmla="*/ 27728 w 1260"/>
                <a:gd name="T57" fmla="*/ 669441 h 1260"/>
                <a:gd name="T58" fmla="*/ 7922 w 1260"/>
                <a:gd name="T59" fmla="*/ 742723 h 1260"/>
                <a:gd name="T60" fmla="*/ 0 w 1260"/>
                <a:gd name="T61" fmla="*/ 821947 h 1260"/>
                <a:gd name="T62" fmla="*/ 1981 w 1260"/>
                <a:gd name="T63" fmla="*/ 865520 h 1260"/>
                <a:gd name="T64" fmla="*/ 19806 w 1260"/>
                <a:gd name="T65" fmla="*/ 948705 h 1260"/>
                <a:gd name="T66" fmla="*/ 51495 w 1260"/>
                <a:gd name="T67" fmla="*/ 1025948 h 1260"/>
                <a:gd name="T68" fmla="*/ 97049 w 1260"/>
                <a:gd name="T69" fmla="*/ 1093289 h 1260"/>
                <a:gd name="T70" fmla="*/ 154486 w 1260"/>
                <a:gd name="T71" fmla="*/ 1150726 h 1260"/>
                <a:gd name="T72" fmla="*/ 223807 w 1260"/>
                <a:gd name="T73" fmla="*/ 1196280 h 1260"/>
                <a:gd name="T74" fmla="*/ 299070 w 1260"/>
                <a:gd name="T75" fmla="*/ 1227969 h 1260"/>
                <a:gd name="T76" fmla="*/ 382255 w 1260"/>
                <a:gd name="T77" fmla="*/ 1245794 h 1260"/>
                <a:gd name="T78" fmla="*/ 425828 w 1260"/>
                <a:gd name="T79" fmla="*/ 1247775 h 1260"/>
                <a:gd name="T80" fmla="*/ 499110 w 1260"/>
                <a:gd name="T81" fmla="*/ 1241833 h 1260"/>
                <a:gd name="T82" fmla="*/ 570411 w 1260"/>
                <a:gd name="T83" fmla="*/ 1222027 h 1260"/>
                <a:gd name="T84" fmla="*/ 677364 w 1260"/>
                <a:gd name="T85" fmla="*/ 1222027 h 1260"/>
                <a:gd name="T86" fmla="*/ 746684 w 1260"/>
                <a:gd name="T87" fmla="*/ 1241833 h 1260"/>
                <a:gd name="T88" fmla="*/ 821947 w 1260"/>
                <a:gd name="T89" fmla="*/ 1247775 h 1260"/>
                <a:gd name="T90" fmla="*/ 865520 w 1260"/>
                <a:gd name="T91" fmla="*/ 1245794 h 1260"/>
                <a:gd name="T92" fmla="*/ 948705 w 1260"/>
                <a:gd name="T93" fmla="*/ 1227969 h 1260"/>
                <a:gd name="T94" fmla="*/ 1023968 w 1260"/>
                <a:gd name="T95" fmla="*/ 1196280 h 1260"/>
                <a:gd name="T96" fmla="*/ 1093289 w 1260"/>
                <a:gd name="T97" fmla="*/ 1150726 h 1260"/>
                <a:gd name="T98" fmla="*/ 1150726 w 1260"/>
                <a:gd name="T99" fmla="*/ 1093289 h 1260"/>
                <a:gd name="T100" fmla="*/ 1196280 w 1260"/>
                <a:gd name="T101" fmla="*/ 1025948 h 1260"/>
                <a:gd name="T102" fmla="*/ 1227969 w 1260"/>
                <a:gd name="T103" fmla="*/ 948705 h 1260"/>
                <a:gd name="T104" fmla="*/ 1245794 w 1260"/>
                <a:gd name="T105" fmla="*/ 865520 h 1260"/>
                <a:gd name="T106" fmla="*/ 1247775 w 1260"/>
                <a:gd name="T107" fmla="*/ 821947 h 1260"/>
                <a:gd name="T108" fmla="*/ 1239853 w 1260"/>
                <a:gd name="T109" fmla="*/ 738762 h 1260"/>
                <a:gd name="T110" fmla="*/ 1216085 w 1260"/>
                <a:gd name="T111" fmla="*/ 661519 h 1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0" h="1260">
                  <a:moveTo>
                    <a:pt x="1228" y="592"/>
                  </a:moveTo>
                  <a:lnTo>
                    <a:pt x="1228" y="592"/>
                  </a:lnTo>
                  <a:lnTo>
                    <a:pt x="1242" y="554"/>
                  </a:lnTo>
                  <a:lnTo>
                    <a:pt x="1252" y="514"/>
                  </a:lnTo>
                  <a:lnTo>
                    <a:pt x="1258" y="472"/>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792" y="2"/>
                  </a:lnTo>
                  <a:lnTo>
                    <a:pt x="756" y="8"/>
                  </a:lnTo>
                  <a:lnTo>
                    <a:pt x="720" y="16"/>
                  </a:lnTo>
                  <a:lnTo>
                    <a:pt x="684" y="26"/>
                  </a:lnTo>
                  <a:lnTo>
                    <a:pt x="576" y="26"/>
                  </a:lnTo>
                  <a:lnTo>
                    <a:pt x="540" y="16"/>
                  </a:lnTo>
                  <a:lnTo>
                    <a:pt x="504" y="8"/>
                  </a:lnTo>
                  <a:lnTo>
                    <a:pt x="468" y="2"/>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2" y="470"/>
                  </a:lnTo>
                  <a:lnTo>
                    <a:pt x="8" y="510"/>
                  </a:lnTo>
                  <a:lnTo>
                    <a:pt x="16" y="548"/>
                  </a:lnTo>
                  <a:lnTo>
                    <a:pt x="28" y="584"/>
                  </a:lnTo>
                  <a:lnTo>
                    <a:pt x="28" y="676"/>
                  </a:lnTo>
                  <a:lnTo>
                    <a:pt x="16" y="712"/>
                  </a:lnTo>
                  <a:lnTo>
                    <a:pt x="8" y="750"/>
                  </a:lnTo>
                  <a:lnTo>
                    <a:pt x="2" y="79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68" y="1258"/>
                  </a:lnTo>
                  <a:lnTo>
                    <a:pt x="504" y="1254"/>
                  </a:lnTo>
                  <a:lnTo>
                    <a:pt x="540" y="1246"/>
                  </a:lnTo>
                  <a:lnTo>
                    <a:pt x="576" y="1234"/>
                  </a:lnTo>
                  <a:lnTo>
                    <a:pt x="684" y="1234"/>
                  </a:lnTo>
                  <a:lnTo>
                    <a:pt x="718" y="1246"/>
                  </a:lnTo>
                  <a:lnTo>
                    <a:pt x="754" y="1254"/>
                  </a:lnTo>
                  <a:lnTo>
                    <a:pt x="792" y="1258"/>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58" y="788"/>
                  </a:lnTo>
                  <a:lnTo>
                    <a:pt x="1252" y="746"/>
                  </a:lnTo>
                  <a:lnTo>
                    <a:pt x="1242" y="706"/>
                  </a:lnTo>
                  <a:lnTo>
                    <a:pt x="1228" y="668"/>
                  </a:lnTo>
                  <a:lnTo>
                    <a:pt x="1228" y="592"/>
                  </a:lnTo>
                  <a:close/>
                </a:path>
              </a:pathLst>
            </a:custGeom>
            <a:noFill/>
            <a:ln w="101600" cap="flat" cmpd="sng">
              <a:solidFill>
                <a:srgbClr val="E5B704"/>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dirty="0"/>
            </a:p>
          </p:txBody>
        </p:sp>
        <p:grpSp>
          <p:nvGrpSpPr>
            <p:cNvPr id="35" name="Group 75">
              <a:extLst>
                <a:ext uri="{FF2B5EF4-FFF2-40B4-BE49-F238E27FC236}">
                  <a16:creationId xmlns:a16="http://schemas.microsoft.com/office/drawing/2014/main" id="{9C181E63-AA45-1E41-A9A5-A1F1CCA3ABD3}"/>
                </a:ext>
              </a:extLst>
            </p:cNvPr>
            <p:cNvGrpSpPr>
              <a:grpSpLocks/>
            </p:cNvGrpSpPr>
            <p:nvPr/>
          </p:nvGrpSpPr>
          <p:grpSpPr bwMode="auto">
            <a:xfrm rot="10800000">
              <a:off x="4530680" y="3381376"/>
              <a:ext cx="701680" cy="244475"/>
              <a:chOff x="3569" y="3051"/>
              <a:chExt cx="442" cy="154"/>
            </a:xfrm>
          </p:grpSpPr>
          <p:grpSp>
            <p:nvGrpSpPr>
              <p:cNvPr id="37" name="Group 138">
                <a:extLst>
                  <a:ext uri="{FF2B5EF4-FFF2-40B4-BE49-F238E27FC236}">
                    <a16:creationId xmlns:a16="http://schemas.microsoft.com/office/drawing/2014/main" id="{D2BE3317-BA9C-2A4D-A126-321460D96C39}"/>
                  </a:ext>
                </a:extLst>
              </p:cNvPr>
              <p:cNvGrpSpPr>
                <a:grpSpLocks/>
              </p:cNvGrpSpPr>
              <p:nvPr/>
            </p:nvGrpSpPr>
            <p:grpSpPr bwMode="auto">
              <a:xfrm>
                <a:off x="3857" y="3051"/>
                <a:ext cx="154" cy="154"/>
                <a:chOff x="1661" y="2750"/>
                <a:chExt cx="250" cy="250"/>
              </a:xfrm>
            </p:grpSpPr>
            <p:sp>
              <p:nvSpPr>
                <p:cNvPr id="39" name="Oval 139">
                  <a:extLst>
                    <a:ext uri="{FF2B5EF4-FFF2-40B4-BE49-F238E27FC236}">
                      <a16:creationId xmlns:a16="http://schemas.microsoft.com/office/drawing/2014/main" id="{82CB414F-BCAF-AF4F-8E6E-AC46B18115A2}"/>
                    </a:ext>
                  </a:extLst>
                </p:cNvPr>
                <p:cNvSpPr>
                  <a:spLocks noChangeArrowheads="1"/>
                </p:cNvSpPr>
                <p:nvPr/>
              </p:nvSpPr>
              <p:spPr bwMode="auto">
                <a:xfrm>
                  <a:off x="1661" y="2750"/>
                  <a:ext cx="250" cy="250"/>
                </a:xfrm>
                <a:prstGeom prst="ellipse">
                  <a:avLst/>
                </a:prstGeom>
                <a:solidFill>
                  <a:srgbClr val="E5B704"/>
                </a:solidFill>
                <a:ln>
                  <a:noFill/>
                </a:ln>
                <a:effectLst/>
                <a:extLst>
                  <a:ext uri="{91240B29-F687-4F45-9708-019B960494DF}">
                    <a14:hiddenLine xmlns:a14="http://schemas.microsoft.com/office/drawing/2010/main" w="1016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ko-KR" altLang="ko-KR" sz="1800">
                    <a:solidFill>
                      <a:schemeClr val="accent1"/>
                    </a:solidFill>
                    <a:latin typeface="맑은 고딕" panose="020B0503020000020004" pitchFamily="34" charset="-127"/>
                    <a:ea typeface="맑은 고딕" panose="020B0503020000020004" pitchFamily="34" charset="-127"/>
                  </a:endParaRPr>
                </a:p>
              </p:txBody>
            </p:sp>
            <p:sp>
              <p:nvSpPr>
                <p:cNvPr id="40" name="Oval 140">
                  <a:extLst>
                    <a:ext uri="{FF2B5EF4-FFF2-40B4-BE49-F238E27FC236}">
                      <a16:creationId xmlns:a16="http://schemas.microsoft.com/office/drawing/2014/main" id="{44B07C9B-C8B4-714A-9036-8606B6A5E530}"/>
                    </a:ext>
                  </a:extLst>
                </p:cNvPr>
                <p:cNvSpPr>
                  <a:spLocks noChangeArrowheads="1"/>
                </p:cNvSpPr>
                <p:nvPr/>
              </p:nvSpPr>
              <p:spPr bwMode="auto">
                <a:xfrm>
                  <a:off x="1729" y="2818"/>
                  <a:ext cx="114" cy="114"/>
                </a:xfrm>
                <a:prstGeom prst="ellipse">
                  <a:avLst/>
                </a:prstGeom>
                <a:solidFill>
                  <a:srgbClr val="FFFFFF"/>
                </a:solidFill>
                <a:ln>
                  <a:noFill/>
                </a:ln>
                <a:effectLst/>
                <a:extLst>
                  <a:ext uri="{91240B29-F687-4F45-9708-019B960494DF}">
                    <a14:hiddenLine xmlns:a14="http://schemas.microsoft.com/office/drawing/2010/main" w="1016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ko-KR" altLang="ko-KR" sz="1800">
                    <a:solidFill>
                      <a:schemeClr val="accent1"/>
                    </a:solidFill>
                    <a:latin typeface="맑은 고딕" panose="020B0503020000020004" pitchFamily="34" charset="-127"/>
                    <a:ea typeface="맑은 고딕" panose="020B0503020000020004" pitchFamily="34" charset="-127"/>
                  </a:endParaRPr>
                </a:p>
              </p:txBody>
            </p:sp>
          </p:grpSp>
          <p:sp>
            <p:nvSpPr>
              <p:cNvPr id="38" name="Line 79">
                <a:extLst>
                  <a:ext uri="{FF2B5EF4-FFF2-40B4-BE49-F238E27FC236}">
                    <a16:creationId xmlns:a16="http://schemas.microsoft.com/office/drawing/2014/main" id="{82465D31-0D7E-934F-97DA-25161F20436D}"/>
                  </a:ext>
                </a:extLst>
              </p:cNvPr>
              <p:cNvSpPr>
                <a:spLocks noChangeShapeType="1"/>
              </p:cNvSpPr>
              <p:nvPr/>
            </p:nvSpPr>
            <p:spPr bwMode="auto">
              <a:xfrm>
                <a:off x="3569" y="3121"/>
                <a:ext cx="227" cy="0"/>
              </a:xfrm>
              <a:prstGeom prst="line">
                <a:avLst/>
              </a:prstGeom>
              <a:noFill/>
              <a:ln w="19050" cap="rnd">
                <a:solidFill>
                  <a:srgbClr val="E5B704"/>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23" name="组合 22">
            <a:extLst>
              <a:ext uri="{FF2B5EF4-FFF2-40B4-BE49-F238E27FC236}">
                <a16:creationId xmlns:a16="http://schemas.microsoft.com/office/drawing/2014/main" id="{3DCF1C65-7C32-E144-9556-AF9B0054F0D4}"/>
              </a:ext>
            </a:extLst>
          </p:cNvPr>
          <p:cNvGrpSpPr/>
          <p:nvPr/>
        </p:nvGrpSpPr>
        <p:grpSpPr>
          <a:xfrm>
            <a:off x="8208237" y="2558133"/>
            <a:ext cx="1722637" cy="5725067"/>
            <a:chOff x="3379578" y="2741196"/>
            <a:chExt cx="1722637" cy="5725067"/>
          </a:xfrm>
        </p:grpSpPr>
        <p:sp>
          <p:nvSpPr>
            <p:cNvPr id="24" name="Freeform 35">
              <a:hlinkClick r:id="rId3" action="ppaction://hlinksldjump"/>
              <a:extLst>
                <a:ext uri="{FF2B5EF4-FFF2-40B4-BE49-F238E27FC236}">
                  <a16:creationId xmlns:a16="http://schemas.microsoft.com/office/drawing/2014/main" id="{0302D6F8-B83F-E14D-A80D-BDEC223217BD}"/>
                </a:ext>
              </a:extLst>
            </p:cNvPr>
            <p:cNvSpPr>
              <a:spLocks/>
            </p:cNvSpPr>
            <p:nvPr/>
          </p:nvSpPr>
          <p:spPr bwMode="auto">
            <a:xfrm rot="18900000">
              <a:off x="3379578" y="2741196"/>
              <a:ext cx="1509290" cy="1508167"/>
            </a:xfrm>
            <a:custGeom>
              <a:avLst/>
              <a:gdLst>
                <a:gd name="T0" fmla="*/ 1216085 w 1260"/>
                <a:gd name="T1" fmla="*/ 586256 h 1260"/>
                <a:gd name="T2" fmla="*/ 1239853 w 1260"/>
                <a:gd name="T3" fmla="*/ 509013 h 1260"/>
                <a:gd name="T4" fmla="*/ 1247775 w 1260"/>
                <a:gd name="T5" fmla="*/ 425828 h 1260"/>
                <a:gd name="T6" fmla="*/ 1245794 w 1260"/>
                <a:gd name="T7" fmla="*/ 382255 h 1260"/>
                <a:gd name="T8" fmla="*/ 1227969 w 1260"/>
                <a:gd name="T9" fmla="*/ 299070 h 1260"/>
                <a:gd name="T10" fmla="*/ 1196280 w 1260"/>
                <a:gd name="T11" fmla="*/ 223807 h 1260"/>
                <a:gd name="T12" fmla="*/ 1150726 w 1260"/>
                <a:gd name="T13" fmla="*/ 156467 h 1260"/>
                <a:gd name="T14" fmla="*/ 1093289 w 1260"/>
                <a:gd name="T15" fmla="*/ 97049 h 1260"/>
                <a:gd name="T16" fmla="*/ 1023968 w 1260"/>
                <a:gd name="T17" fmla="*/ 51495 h 1260"/>
                <a:gd name="T18" fmla="*/ 948705 w 1260"/>
                <a:gd name="T19" fmla="*/ 19806 h 1260"/>
                <a:gd name="T20" fmla="*/ 865520 w 1260"/>
                <a:gd name="T21" fmla="*/ 1981 h 1260"/>
                <a:gd name="T22" fmla="*/ 821947 w 1260"/>
                <a:gd name="T23" fmla="*/ 0 h 1260"/>
                <a:gd name="T24" fmla="*/ 748665 w 1260"/>
                <a:gd name="T25" fmla="*/ 7922 h 1260"/>
                <a:gd name="T26" fmla="*/ 677364 w 1260"/>
                <a:gd name="T27" fmla="*/ 25748 h 1260"/>
                <a:gd name="T28" fmla="*/ 570411 w 1260"/>
                <a:gd name="T29" fmla="*/ 25748 h 1260"/>
                <a:gd name="T30" fmla="*/ 499110 w 1260"/>
                <a:gd name="T31" fmla="*/ 7922 h 1260"/>
                <a:gd name="T32" fmla="*/ 425828 w 1260"/>
                <a:gd name="T33" fmla="*/ 0 h 1260"/>
                <a:gd name="T34" fmla="*/ 382255 w 1260"/>
                <a:gd name="T35" fmla="*/ 1981 h 1260"/>
                <a:gd name="T36" fmla="*/ 299070 w 1260"/>
                <a:gd name="T37" fmla="*/ 19806 h 1260"/>
                <a:gd name="T38" fmla="*/ 223807 w 1260"/>
                <a:gd name="T39" fmla="*/ 51495 h 1260"/>
                <a:gd name="T40" fmla="*/ 154486 w 1260"/>
                <a:gd name="T41" fmla="*/ 97049 h 1260"/>
                <a:gd name="T42" fmla="*/ 97049 w 1260"/>
                <a:gd name="T43" fmla="*/ 156467 h 1260"/>
                <a:gd name="T44" fmla="*/ 51495 w 1260"/>
                <a:gd name="T45" fmla="*/ 223807 h 1260"/>
                <a:gd name="T46" fmla="*/ 19806 w 1260"/>
                <a:gd name="T47" fmla="*/ 299070 h 1260"/>
                <a:gd name="T48" fmla="*/ 1981 w 1260"/>
                <a:gd name="T49" fmla="*/ 382255 h 1260"/>
                <a:gd name="T50" fmla="*/ 0 w 1260"/>
                <a:gd name="T51" fmla="*/ 425828 h 1260"/>
                <a:gd name="T52" fmla="*/ 7922 w 1260"/>
                <a:gd name="T53" fmla="*/ 505052 h 1260"/>
                <a:gd name="T54" fmla="*/ 27728 w 1260"/>
                <a:gd name="T55" fmla="*/ 578334 h 1260"/>
                <a:gd name="T56" fmla="*/ 27728 w 1260"/>
                <a:gd name="T57" fmla="*/ 669441 h 1260"/>
                <a:gd name="T58" fmla="*/ 7922 w 1260"/>
                <a:gd name="T59" fmla="*/ 742723 h 1260"/>
                <a:gd name="T60" fmla="*/ 0 w 1260"/>
                <a:gd name="T61" fmla="*/ 821947 h 1260"/>
                <a:gd name="T62" fmla="*/ 1981 w 1260"/>
                <a:gd name="T63" fmla="*/ 865520 h 1260"/>
                <a:gd name="T64" fmla="*/ 19806 w 1260"/>
                <a:gd name="T65" fmla="*/ 948705 h 1260"/>
                <a:gd name="T66" fmla="*/ 51495 w 1260"/>
                <a:gd name="T67" fmla="*/ 1025948 h 1260"/>
                <a:gd name="T68" fmla="*/ 97049 w 1260"/>
                <a:gd name="T69" fmla="*/ 1093289 h 1260"/>
                <a:gd name="T70" fmla="*/ 154486 w 1260"/>
                <a:gd name="T71" fmla="*/ 1150726 h 1260"/>
                <a:gd name="T72" fmla="*/ 223807 w 1260"/>
                <a:gd name="T73" fmla="*/ 1196280 h 1260"/>
                <a:gd name="T74" fmla="*/ 299070 w 1260"/>
                <a:gd name="T75" fmla="*/ 1227969 h 1260"/>
                <a:gd name="T76" fmla="*/ 382255 w 1260"/>
                <a:gd name="T77" fmla="*/ 1245794 h 1260"/>
                <a:gd name="T78" fmla="*/ 425828 w 1260"/>
                <a:gd name="T79" fmla="*/ 1247775 h 1260"/>
                <a:gd name="T80" fmla="*/ 499110 w 1260"/>
                <a:gd name="T81" fmla="*/ 1241833 h 1260"/>
                <a:gd name="T82" fmla="*/ 570411 w 1260"/>
                <a:gd name="T83" fmla="*/ 1222027 h 1260"/>
                <a:gd name="T84" fmla="*/ 677364 w 1260"/>
                <a:gd name="T85" fmla="*/ 1222027 h 1260"/>
                <a:gd name="T86" fmla="*/ 746684 w 1260"/>
                <a:gd name="T87" fmla="*/ 1241833 h 1260"/>
                <a:gd name="T88" fmla="*/ 821947 w 1260"/>
                <a:gd name="T89" fmla="*/ 1247775 h 1260"/>
                <a:gd name="T90" fmla="*/ 865520 w 1260"/>
                <a:gd name="T91" fmla="*/ 1245794 h 1260"/>
                <a:gd name="T92" fmla="*/ 948705 w 1260"/>
                <a:gd name="T93" fmla="*/ 1227969 h 1260"/>
                <a:gd name="T94" fmla="*/ 1023968 w 1260"/>
                <a:gd name="T95" fmla="*/ 1196280 h 1260"/>
                <a:gd name="T96" fmla="*/ 1093289 w 1260"/>
                <a:gd name="T97" fmla="*/ 1150726 h 1260"/>
                <a:gd name="T98" fmla="*/ 1150726 w 1260"/>
                <a:gd name="T99" fmla="*/ 1093289 h 1260"/>
                <a:gd name="T100" fmla="*/ 1196280 w 1260"/>
                <a:gd name="T101" fmla="*/ 1025948 h 1260"/>
                <a:gd name="T102" fmla="*/ 1227969 w 1260"/>
                <a:gd name="T103" fmla="*/ 948705 h 1260"/>
                <a:gd name="T104" fmla="*/ 1245794 w 1260"/>
                <a:gd name="T105" fmla="*/ 865520 h 1260"/>
                <a:gd name="T106" fmla="*/ 1247775 w 1260"/>
                <a:gd name="T107" fmla="*/ 821947 h 1260"/>
                <a:gd name="T108" fmla="*/ 1239853 w 1260"/>
                <a:gd name="T109" fmla="*/ 738762 h 1260"/>
                <a:gd name="T110" fmla="*/ 1216085 w 1260"/>
                <a:gd name="T111" fmla="*/ 661519 h 1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0" h="1260">
                  <a:moveTo>
                    <a:pt x="1228" y="592"/>
                  </a:moveTo>
                  <a:lnTo>
                    <a:pt x="1228" y="592"/>
                  </a:lnTo>
                  <a:lnTo>
                    <a:pt x="1242" y="554"/>
                  </a:lnTo>
                  <a:lnTo>
                    <a:pt x="1252" y="514"/>
                  </a:lnTo>
                  <a:lnTo>
                    <a:pt x="1258" y="472"/>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792" y="2"/>
                  </a:lnTo>
                  <a:lnTo>
                    <a:pt x="756" y="8"/>
                  </a:lnTo>
                  <a:lnTo>
                    <a:pt x="720" y="16"/>
                  </a:lnTo>
                  <a:lnTo>
                    <a:pt x="684" y="26"/>
                  </a:lnTo>
                  <a:lnTo>
                    <a:pt x="576" y="26"/>
                  </a:lnTo>
                  <a:lnTo>
                    <a:pt x="540" y="16"/>
                  </a:lnTo>
                  <a:lnTo>
                    <a:pt x="504" y="8"/>
                  </a:lnTo>
                  <a:lnTo>
                    <a:pt x="468" y="2"/>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2" y="470"/>
                  </a:lnTo>
                  <a:lnTo>
                    <a:pt x="8" y="510"/>
                  </a:lnTo>
                  <a:lnTo>
                    <a:pt x="16" y="548"/>
                  </a:lnTo>
                  <a:lnTo>
                    <a:pt x="28" y="584"/>
                  </a:lnTo>
                  <a:lnTo>
                    <a:pt x="28" y="676"/>
                  </a:lnTo>
                  <a:lnTo>
                    <a:pt x="16" y="712"/>
                  </a:lnTo>
                  <a:lnTo>
                    <a:pt x="8" y="750"/>
                  </a:lnTo>
                  <a:lnTo>
                    <a:pt x="2" y="79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68" y="1258"/>
                  </a:lnTo>
                  <a:lnTo>
                    <a:pt x="504" y="1254"/>
                  </a:lnTo>
                  <a:lnTo>
                    <a:pt x="540" y="1246"/>
                  </a:lnTo>
                  <a:lnTo>
                    <a:pt x="576" y="1234"/>
                  </a:lnTo>
                  <a:lnTo>
                    <a:pt x="684" y="1234"/>
                  </a:lnTo>
                  <a:lnTo>
                    <a:pt x="718" y="1246"/>
                  </a:lnTo>
                  <a:lnTo>
                    <a:pt x="754" y="1254"/>
                  </a:lnTo>
                  <a:lnTo>
                    <a:pt x="792" y="1258"/>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58" y="788"/>
                  </a:lnTo>
                  <a:lnTo>
                    <a:pt x="1252" y="746"/>
                  </a:lnTo>
                  <a:lnTo>
                    <a:pt x="1242" y="706"/>
                  </a:lnTo>
                  <a:lnTo>
                    <a:pt x="1228" y="668"/>
                  </a:lnTo>
                  <a:lnTo>
                    <a:pt x="1228" y="592"/>
                  </a:lnTo>
                  <a:close/>
                </a:path>
              </a:pathLst>
            </a:custGeom>
            <a:noFill/>
            <a:ln w="101600" cap="flat" cmpd="sng">
              <a:solidFill>
                <a:srgbClr val="E5B704"/>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dirty="0"/>
            </a:p>
          </p:txBody>
        </p:sp>
        <p:grpSp>
          <p:nvGrpSpPr>
            <p:cNvPr id="25" name="Group 75">
              <a:extLst>
                <a:ext uri="{FF2B5EF4-FFF2-40B4-BE49-F238E27FC236}">
                  <a16:creationId xmlns:a16="http://schemas.microsoft.com/office/drawing/2014/main" id="{2E4BDBB4-CCCE-CA4A-A924-DE852B07D05E}"/>
                </a:ext>
              </a:extLst>
            </p:cNvPr>
            <p:cNvGrpSpPr>
              <a:grpSpLocks/>
            </p:cNvGrpSpPr>
            <p:nvPr/>
          </p:nvGrpSpPr>
          <p:grpSpPr bwMode="auto">
            <a:xfrm rot="10800000">
              <a:off x="4530714" y="8466109"/>
              <a:ext cx="571501" cy="154"/>
              <a:chOff x="3651" y="3051"/>
              <a:chExt cx="360" cy="154"/>
            </a:xfrm>
          </p:grpSpPr>
          <p:sp>
            <p:nvSpPr>
              <p:cNvPr id="31" name="Oval 139">
                <a:extLst>
                  <a:ext uri="{FF2B5EF4-FFF2-40B4-BE49-F238E27FC236}">
                    <a16:creationId xmlns:a16="http://schemas.microsoft.com/office/drawing/2014/main" id="{2F7B913F-7B6A-8644-ABB5-DBC3969D68AB}"/>
                  </a:ext>
                </a:extLst>
              </p:cNvPr>
              <p:cNvSpPr>
                <a:spLocks noChangeArrowheads="1"/>
              </p:cNvSpPr>
              <p:nvPr/>
            </p:nvSpPr>
            <p:spPr bwMode="auto">
              <a:xfrm>
                <a:off x="3857" y="3051"/>
                <a:ext cx="154" cy="154"/>
              </a:xfrm>
              <a:prstGeom prst="ellipse">
                <a:avLst/>
              </a:prstGeom>
              <a:solidFill>
                <a:srgbClr val="E5B704"/>
              </a:solidFill>
              <a:ln>
                <a:noFill/>
              </a:ln>
              <a:effectLst/>
              <a:extLst>
                <a:ext uri="{91240B29-F687-4F45-9708-019B960494DF}">
                  <a14:hiddenLine xmlns:a14="http://schemas.microsoft.com/office/drawing/2010/main" w="1016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ko-KR" altLang="ko-KR" sz="1800">
                  <a:solidFill>
                    <a:schemeClr val="accent1"/>
                  </a:solidFill>
                  <a:latin typeface="맑은 고딕" panose="020B0503020000020004" pitchFamily="34" charset="-127"/>
                  <a:ea typeface="맑은 고딕" panose="020B0503020000020004" pitchFamily="34" charset="-127"/>
                </a:endParaRPr>
              </a:p>
            </p:txBody>
          </p:sp>
          <p:sp>
            <p:nvSpPr>
              <p:cNvPr id="30" name="Line 79">
                <a:extLst>
                  <a:ext uri="{FF2B5EF4-FFF2-40B4-BE49-F238E27FC236}">
                    <a16:creationId xmlns:a16="http://schemas.microsoft.com/office/drawing/2014/main" id="{446C3270-B2A7-8245-9F4A-9CA5CE37838E}"/>
                  </a:ext>
                </a:extLst>
              </p:cNvPr>
              <p:cNvSpPr>
                <a:spLocks noChangeShapeType="1"/>
              </p:cNvSpPr>
              <p:nvPr/>
            </p:nvSpPr>
            <p:spPr bwMode="auto">
              <a:xfrm>
                <a:off x="3651" y="3121"/>
                <a:ext cx="227" cy="0"/>
              </a:xfrm>
              <a:prstGeom prst="line">
                <a:avLst/>
              </a:prstGeom>
              <a:noFill/>
              <a:ln w="19050" cap="rnd">
                <a:solidFill>
                  <a:srgbClr val="E5B704"/>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2" name="组合 1"/>
          <p:cNvGrpSpPr/>
          <p:nvPr/>
        </p:nvGrpSpPr>
        <p:grpSpPr>
          <a:xfrm>
            <a:off x="2399648" y="2547318"/>
            <a:ext cx="1852782" cy="1508167"/>
            <a:chOff x="3379578" y="2741196"/>
            <a:chExt cx="1852782" cy="1508167"/>
          </a:xfrm>
        </p:grpSpPr>
        <p:sp>
          <p:nvSpPr>
            <p:cNvPr id="2050" name="Freeform 35">
              <a:hlinkClick r:id="" action="ppaction://hlinkshowjump?jump=nextslide"/>
            </p:cNvPr>
            <p:cNvSpPr>
              <a:spLocks/>
            </p:cNvSpPr>
            <p:nvPr/>
          </p:nvSpPr>
          <p:spPr bwMode="auto">
            <a:xfrm rot="18900000">
              <a:off x="3379578" y="2741196"/>
              <a:ext cx="1509290" cy="1508167"/>
            </a:xfrm>
            <a:custGeom>
              <a:avLst/>
              <a:gdLst>
                <a:gd name="T0" fmla="*/ 1216085 w 1260"/>
                <a:gd name="T1" fmla="*/ 586256 h 1260"/>
                <a:gd name="T2" fmla="*/ 1239853 w 1260"/>
                <a:gd name="T3" fmla="*/ 509013 h 1260"/>
                <a:gd name="T4" fmla="*/ 1247775 w 1260"/>
                <a:gd name="T5" fmla="*/ 425828 h 1260"/>
                <a:gd name="T6" fmla="*/ 1245794 w 1260"/>
                <a:gd name="T7" fmla="*/ 382255 h 1260"/>
                <a:gd name="T8" fmla="*/ 1227969 w 1260"/>
                <a:gd name="T9" fmla="*/ 299070 h 1260"/>
                <a:gd name="T10" fmla="*/ 1196280 w 1260"/>
                <a:gd name="T11" fmla="*/ 223807 h 1260"/>
                <a:gd name="T12" fmla="*/ 1150726 w 1260"/>
                <a:gd name="T13" fmla="*/ 156467 h 1260"/>
                <a:gd name="T14" fmla="*/ 1093289 w 1260"/>
                <a:gd name="T15" fmla="*/ 97049 h 1260"/>
                <a:gd name="T16" fmla="*/ 1023968 w 1260"/>
                <a:gd name="T17" fmla="*/ 51495 h 1260"/>
                <a:gd name="T18" fmla="*/ 948705 w 1260"/>
                <a:gd name="T19" fmla="*/ 19806 h 1260"/>
                <a:gd name="T20" fmla="*/ 865520 w 1260"/>
                <a:gd name="T21" fmla="*/ 1981 h 1260"/>
                <a:gd name="T22" fmla="*/ 821947 w 1260"/>
                <a:gd name="T23" fmla="*/ 0 h 1260"/>
                <a:gd name="T24" fmla="*/ 748665 w 1260"/>
                <a:gd name="T25" fmla="*/ 7922 h 1260"/>
                <a:gd name="T26" fmla="*/ 677364 w 1260"/>
                <a:gd name="T27" fmla="*/ 25748 h 1260"/>
                <a:gd name="T28" fmla="*/ 570411 w 1260"/>
                <a:gd name="T29" fmla="*/ 25748 h 1260"/>
                <a:gd name="T30" fmla="*/ 499110 w 1260"/>
                <a:gd name="T31" fmla="*/ 7922 h 1260"/>
                <a:gd name="T32" fmla="*/ 425828 w 1260"/>
                <a:gd name="T33" fmla="*/ 0 h 1260"/>
                <a:gd name="T34" fmla="*/ 382255 w 1260"/>
                <a:gd name="T35" fmla="*/ 1981 h 1260"/>
                <a:gd name="T36" fmla="*/ 299070 w 1260"/>
                <a:gd name="T37" fmla="*/ 19806 h 1260"/>
                <a:gd name="T38" fmla="*/ 223807 w 1260"/>
                <a:gd name="T39" fmla="*/ 51495 h 1260"/>
                <a:gd name="T40" fmla="*/ 154486 w 1260"/>
                <a:gd name="T41" fmla="*/ 97049 h 1260"/>
                <a:gd name="T42" fmla="*/ 97049 w 1260"/>
                <a:gd name="T43" fmla="*/ 156467 h 1260"/>
                <a:gd name="T44" fmla="*/ 51495 w 1260"/>
                <a:gd name="T45" fmla="*/ 223807 h 1260"/>
                <a:gd name="T46" fmla="*/ 19806 w 1260"/>
                <a:gd name="T47" fmla="*/ 299070 h 1260"/>
                <a:gd name="T48" fmla="*/ 1981 w 1260"/>
                <a:gd name="T49" fmla="*/ 382255 h 1260"/>
                <a:gd name="T50" fmla="*/ 0 w 1260"/>
                <a:gd name="T51" fmla="*/ 425828 h 1260"/>
                <a:gd name="T52" fmla="*/ 7922 w 1260"/>
                <a:gd name="T53" fmla="*/ 505052 h 1260"/>
                <a:gd name="T54" fmla="*/ 27728 w 1260"/>
                <a:gd name="T55" fmla="*/ 578334 h 1260"/>
                <a:gd name="T56" fmla="*/ 27728 w 1260"/>
                <a:gd name="T57" fmla="*/ 669441 h 1260"/>
                <a:gd name="T58" fmla="*/ 7922 w 1260"/>
                <a:gd name="T59" fmla="*/ 742723 h 1260"/>
                <a:gd name="T60" fmla="*/ 0 w 1260"/>
                <a:gd name="T61" fmla="*/ 821947 h 1260"/>
                <a:gd name="T62" fmla="*/ 1981 w 1260"/>
                <a:gd name="T63" fmla="*/ 865520 h 1260"/>
                <a:gd name="T64" fmla="*/ 19806 w 1260"/>
                <a:gd name="T65" fmla="*/ 948705 h 1260"/>
                <a:gd name="T66" fmla="*/ 51495 w 1260"/>
                <a:gd name="T67" fmla="*/ 1025948 h 1260"/>
                <a:gd name="T68" fmla="*/ 97049 w 1260"/>
                <a:gd name="T69" fmla="*/ 1093289 h 1260"/>
                <a:gd name="T70" fmla="*/ 154486 w 1260"/>
                <a:gd name="T71" fmla="*/ 1150726 h 1260"/>
                <a:gd name="T72" fmla="*/ 223807 w 1260"/>
                <a:gd name="T73" fmla="*/ 1196280 h 1260"/>
                <a:gd name="T74" fmla="*/ 299070 w 1260"/>
                <a:gd name="T75" fmla="*/ 1227969 h 1260"/>
                <a:gd name="T76" fmla="*/ 382255 w 1260"/>
                <a:gd name="T77" fmla="*/ 1245794 h 1260"/>
                <a:gd name="T78" fmla="*/ 425828 w 1260"/>
                <a:gd name="T79" fmla="*/ 1247775 h 1260"/>
                <a:gd name="T80" fmla="*/ 499110 w 1260"/>
                <a:gd name="T81" fmla="*/ 1241833 h 1260"/>
                <a:gd name="T82" fmla="*/ 570411 w 1260"/>
                <a:gd name="T83" fmla="*/ 1222027 h 1260"/>
                <a:gd name="T84" fmla="*/ 677364 w 1260"/>
                <a:gd name="T85" fmla="*/ 1222027 h 1260"/>
                <a:gd name="T86" fmla="*/ 746684 w 1260"/>
                <a:gd name="T87" fmla="*/ 1241833 h 1260"/>
                <a:gd name="T88" fmla="*/ 821947 w 1260"/>
                <a:gd name="T89" fmla="*/ 1247775 h 1260"/>
                <a:gd name="T90" fmla="*/ 865520 w 1260"/>
                <a:gd name="T91" fmla="*/ 1245794 h 1260"/>
                <a:gd name="T92" fmla="*/ 948705 w 1260"/>
                <a:gd name="T93" fmla="*/ 1227969 h 1260"/>
                <a:gd name="T94" fmla="*/ 1023968 w 1260"/>
                <a:gd name="T95" fmla="*/ 1196280 h 1260"/>
                <a:gd name="T96" fmla="*/ 1093289 w 1260"/>
                <a:gd name="T97" fmla="*/ 1150726 h 1260"/>
                <a:gd name="T98" fmla="*/ 1150726 w 1260"/>
                <a:gd name="T99" fmla="*/ 1093289 h 1260"/>
                <a:gd name="T100" fmla="*/ 1196280 w 1260"/>
                <a:gd name="T101" fmla="*/ 1025948 h 1260"/>
                <a:gd name="T102" fmla="*/ 1227969 w 1260"/>
                <a:gd name="T103" fmla="*/ 948705 h 1260"/>
                <a:gd name="T104" fmla="*/ 1245794 w 1260"/>
                <a:gd name="T105" fmla="*/ 865520 h 1260"/>
                <a:gd name="T106" fmla="*/ 1247775 w 1260"/>
                <a:gd name="T107" fmla="*/ 821947 h 1260"/>
                <a:gd name="T108" fmla="*/ 1239853 w 1260"/>
                <a:gd name="T109" fmla="*/ 738762 h 1260"/>
                <a:gd name="T110" fmla="*/ 1216085 w 1260"/>
                <a:gd name="T111" fmla="*/ 661519 h 1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0" h="1260">
                  <a:moveTo>
                    <a:pt x="1228" y="592"/>
                  </a:moveTo>
                  <a:lnTo>
                    <a:pt x="1228" y="592"/>
                  </a:lnTo>
                  <a:lnTo>
                    <a:pt x="1242" y="554"/>
                  </a:lnTo>
                  <a:lnTo>
                    <a:pt x="1252" y="514"/>
                  </a:lnTo>
                  <a:lnTo>
                    <a:pt x="1258" y="472"/>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792" y="2"/>
                  </a:lnTo>
                  <a:lnTo>
                    <a:pt x="756" y="8"/>
                  </a:lnTo>
                  <a:lnTo>
                    <a:pt x="720" y="16"/>
                  </a:lnTo>
                  <a:lnTo>
                    <a:pt x="684" y="26"/>
                  </a:lnTo>
                  <a:lnTo>
                    <a:pt x="576" y="26"/>
                  </a:lnTo>
                  <a:lnTo>
                    <a:pt x="540" y="16"/>
                  </a:lnTo>
                  <a:lnTo>
                    <a:pt x="504" y="8"/>
                  </a:lnTo>
                  <a:lnTo>
                    <a:pt x="468" y="2"/>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2" y="470"/>
                  </a:lnTo>
                  <a:lnTo>
                    <a:pt x="8" y="510"/>
                  </a:lnTo>
                  <a:lnTo>
                    <a:pt x="16" y="548"/>
                  </a:lnTo>
                  <a:lnTo>
                    <a:pt x="28" y="584"/>
                  </a:lnTo>
                  <a:lnTo>
                    <a:pt x="28" y="676"/>
                  </a:lnTo>
                  <a:lnTo>
                    <a:pt x="16" y="712"/>
                  </a:lnTo>
                  <a:lnTo>
                    <a:pt x="8" y="750"/>
                  </a:lnTo>
                  <a:lnTo>
                    <a:pt x="2" y="79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68" y="1258"/>
                  </a:lnTo>
                  <a:lnTo>
                    <a:pt x="504" y="1254"/>
                  </a:lnTo>
                  <a:lnTo>
                    <a:pt x="540" y="1246"/>
                  </a:lnTo>
                  <a:lnTo>
                    <a:pt x="576" y="1234"/>
                  </a:lnTo>
                  <a:lnTo>
                    <a:pt x="684" y="1234"/>
                  </a:lnTo>
                  <a:lnTo>
                    <a:pt x="718" y="1246"/>
                  </a:lnTo>
                  <a:lnTo>
                    <a:pt x="754" y="1254"/>
                  </a:lnTo>
                  <a:lnTo>
                    <a:pt x="792" y="1258"/>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58" y="788"/>
                  </a:lnTo>
                  <a:lnTo>
                    <a:pt x="1252" y="746"/>
                  </a:lnTo>
                  <a:lnTo>
                    <a:pt x="1242" y="706"/>
                  </a:lnTo>
                  <a:lnTo>
                    <a:pt x="1228" y="668"/>
                  </a:lnTo>
                  <a:lnTo>
                    <a:pt x="1228" y="592"/>
                  </a:lnTo>
                  <a:close/>
                </a:path>
              </a:pathLst>
            </a:custGeom>
            <a:noFill/>
            <a:ln w="101600" cap="flat" cmpd="sng">
              <a:solidFill>
                <a:srgbClr val="E5B704"/>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dirty="0"/>
            </a:p>
          </p:txBody>
        </p:sp>
        <p:grpSp>
          <p:nvGrpSpPr>
            <p:cNvPr id="2051" name="Group 75"/>
            <p:cNvGrpSpPr>
              <a:grpSpLocks/>
            </p:cNvGrpSpPr>
            <p:nvPr/>
          </p:nvGrpSpPr>
          <p:grpSpPr bwMode="auto">
            <a:xfrm rot="10800000">
              <a:off x="4530680" y="3381376"/>
              <a:ext cx="701680" cy="244475"/>
              <a:chOff x="3569" y="3051"/>
              <a:chExt cx="442" cy="154"/>
            </a:xfrm>
          </p:grpSpPr>
          <p:grpSp>
            <p:nvGrpSpPr>
              <p:cNvPr id="2065" name="Group 138"/>
              <p:cNvGrpSpPr>
                <a:grpSpLocks/>
              </p:cNvGrpSpPr>
              <p:nvPr/>
            </p:nvGrpSpPr>
            <p:grpSpPr bwMode="auto">
              <a:xfrm>
                <a:off x="3857" y="3051"/>
                <a:ext cx="154" cy="154"/>
                <a:chOff x="1661" y="2750"/>
                <a:chExt cx="250" cy="250"/>
              </a:xfrm>
            </p:grpSpPr>
            <p:sp>
              <p:nvSpPr>
                <p:cNvPr id="2067" name="Oval 139"/>
                <p:cNvSpPr>
                  <a:spLocks noChangeArrowheads="1"/>
                </p:cNvSpPr>
                <p:nvPr/>
              </p:nvSpPr>
              <p:spPr bwMode="auto">
                <a:xfrm>
                  <a:off x="1661" y="2750"/>
                  <a:ext cx="250" cy="250"/>
                </a:xfrm>
                <a:prstGeom prst="ellipse">
                  <a:avLst/>
                </a:prstGeom>
                <a:solidFill>
                  <a:srgbClr val="E5B704"/>
                </a:solidFill>
                <a:ln>
                  <a:noFill/>
                </a:ln>
                <a:effectLst/>
                <a:extLst>
                  <a:ext uri="{91240B29-F687-4F45-9708-019B960494DF}">
                    <a14:hiddenLine xmlns:a14="http://schemas.microsoft.com/office/drawing/2010/main" w="1016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ko-KR" altLang="ko-KR" sz="1800">
                    <a:solidFill>
                      <a:schemeClr val="accent1"/>
                    </a:solidFill>
                    <a:latin typeface="맑은 고딕" panose="020B0503020000020004" pitchFamily="34" charset="-127"/>
                    <a:ea typeface="맑은 고딕" panose="020B0503020000020004" pitchFamily="34" charset="-127"/>
                  </a:endParaRPr>
                </a:p>
              </p:txBody>
            </p:sp>
            <p:sp>
              <p:nvSpPr>
                <p:cNvPr id="2068" name="Oval 140"/>
                <p:cNvSpPr>
                  <a:spLocks noChangeArrowheads="1"/>
                </p:cNvSpPr>
                <p:nvPr/>
              </p:nvSpPr>
              <p:spPr bwMode="auto">
                <a:xfrm>
                  <a:off x="1729" y="2818"/>
                  <a:ext cx="114" cy="114"/>
                </a:xfrm>
                <a:prstGeom prst="ellipse">
                  <a:avLst/>
                </a:prstGeom>
                <a:solidFill>
                  <a:srgbClr val="FFFFFF"/>
                </a:solidFill>
                <a:ln>
                  <a:noFill/>
                </a:ln>
                <a:effectLst/>
                <a:extLst>
                  <a:ext uri="{91240B29-F687-4F45-9708-019B960494DF}">
                    <a14:hiddenLine xmlns:a14="http://schemas.microsoft.com/office/drawing/2010/main" w="1016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ko-KR" altLang="ko-KR" sz="1800">
                    <a:solidFill>
                      <a:schemeClr val="accent1"/>
                    </a:solidFill>
                    <a:latin typeface="맑은 고딕" panose="020B0503020000020004" pitchFamily="34" charset="-127"/>
                    <a:ea typeface="맑은 고딕" panose="020B0503020000020004" pitchFamily="34" charset="-127"/>
                  </a:endParaRPr>
                </a:p>
              </p:txBody>
            </p:sp>
          </p:grpSp>
          <p:sp>
            <p:nvSpPr>
              <p:cNvPr id="2066" name="Line 79"/>
              <p:cNvSpPr>
                <a:spLocks noChangeShapeType="1"/>
              </p:cNvSpPr>
              <p:nvPr/>
            </p:nvSpPr>
            <p:spPr bwMode="auto">
              <a:xfrm>
                <a:off x="3569" y="3121"/>
                <a:ext cx="227" cy="0"/>
              </a:xfrm>
              <a:prstGeom prst="line">
                <a:avLst/>
              </a:prstGeom>
              <a:noFill/>
              <a:ln w="19050" cap="rnd">
                <a:solidFill>
                  <a:srgbClr val="E5B704"/>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52" name="文本框 275"/>
            <p:cNvSpPr txBox="1">
              <a:spLocks noChangeArrowheads="1"/>
            </p:cNvSpPr>
            <p:nvPr/>
          </p:nvSpPr>
          <p:spPr bwMode="auto">
            <a:xfrm>
              <a:off x="3565660" y="2847708"/>
              <a:ext cx="114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chemeClr val="bg1"/>
                  </a:solidFill>
                  <a:ea typeface="微软雅黑" panose="020B0503020204020204" pitchFamily="34" charset="-122"/>
                </a:rPr>
                <a:t>measure of banks’ ex-ante risk taking</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057" name="文本框 280"/>
          <p:cNvSpPr txBox="1">
            <a:spLocks noChangeArrowheads="1"/>
          </p:cNvSpPr>
          <p:nvPr/>
        </p:nvSpPr>
        <p:spPr bwMode="auto">
          <a:xfrm>
            <a:off x="5053117" y="2828835"/>
            <a:ext cx="21336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chemeClr val="bg1"/>
                </a:solidFill>
              </a:rPr>
              <a:t>impact of negative policy rates on the volume of bank lending</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5474934" y="1064292"/>
            <a:ext cx="8043578" cy="581057"/>
          </a:xfrm>
          <a:prstGeom prst="rect">
            <a:avLst/>
          </a:prstGeom>
          <a:noFill/>
        </p:spPr>
        <p:txBody>
          <a:bodyPr wrap="square" rtlCol="0">
            <a:spAutoFit/>
          </a:bodyPr>
          <a:lstStyle/>
          <a:p>
            <a:pP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Results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a16="http://schemas.microsoft.com/office/drawing/2014/main" id="{CE9CFECB-BBFF-FF46-B720-EFEA5402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57" y="330675"/>
            <a:ext cx="2957442" cy="987485"/>
          </a:xfrm>
          <a:prstGeom prst="rect">
            <a:avLst/>
          </a:prstGeom>
        </p:spPr>
      </p:pic>
      <p:sp>
        <p:nvSpPr>
          <p:cNvPr id="4" name="文本框 3">
            <a:extLst>
              <a:ext uri="{FF2B5EF4-FFF2-40B4-BE49-F238E27FC236}">
                <a16:creationId xmlns:a16="http://schemas.microsoft.com/office/drawing/2014/main" id="{E4D8491F-8807-F14E-914F-E3FB79593EB3}"/>
              </a:ext>
            </a:extLst>
          </p:cNvPr>
          <p:cNvSpPr txBox="1"/>
          <p:nvPr/>
        </p:nvSpPr>
        <p:spPr>
          <a:xfrm>
            <a:off x="8330246" y="2957855"/>
            <a:ext cx="1350335" cy="923330"/>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firm-time fixed effects</a:t>
            </a:r>
            <a:endParaRPr lang="en-US" altLang="zh-CN" sz="2000" dirty="0">
              <a:solidFill>
                <a:schemeClr val="bg1"/>
              </a:solidFill>
              <a:ea typeface="微软雅黑" panose="020B0503020204020204" pitchFamily="34" charset="-122"/>
            </a:endParaRPr>
          </a:p>
          <a:p>
            <a:endParaRPr kumimoji="1" lang="zh-CN" altLang="en-US" dirty="0"/>
          </a:p>
        </p:txBody>
      </p:sp>
      <p:sp>
        <p:nvSpPr>
          <p:cNvPr id="5" name="文本框 4">
            <a:extLst>
              <a:ext uri="{FF2B5EF4-FFF2-40B4-BE49-F238E27FC236}">
                <a16:creationId xmlns:a16="http://schemas.microsoft.com/office/drawing/2014/main" id="{77379D5C-9FEC-DB46-80A8-060A69CE8EBE}"/>
              </a:ext>
            </a:extLst>
          </p:cNvPr>
          <p:cNvSpPr txBox="1"/>
          <p:nvPr/>
        </p:nvSpPr>
        <p:spPr>
          <a:xfrm>
            <a:off x="10164726" y="5846872"/>
            <a:ext cx="1244074" cy="369332"/>
          </a:xfrm>
          <a:prstGeom prst="rect">
            <a:avLst/>
          </a:prstGeom>
          <a:noFill/>
        </p:spPr>
        <p:txBody>
          <a:bodyPr wrap="square" rtlCol="0">
            <a:spAutoFit/>
          </a:bodyPr>
          <a:lstStyle/>
          <a:p>
            <a:r>
              <a:rPr kumimoji="1" lang="en-US" altLang="zh-CN" dirty="0">
                <a:solidFill>
                  <a:srgbClr val="E5B704"/>
                </a:solidFill>
              </a:rPr>
              <a:t>Part four</a:t>
            </a:r>
            <a:endParaRPr kumimoji="1" lang="zh-CN" altLang="en-US" dirty="0">
              <a:solidFill>
                <a:srgbClr val="E5B704"/>
              </a:solidFill>
            </a:endParaRPr>
          </a:p>
        </p:txBody>
      </p:sp>
      <p:pic>
        <p:nvPicPr>
          <p:cNvPr id="7" name="图形 6" descr="靶心">
            <a:hlinkClick r:id="rId5" action="ppaction://hlinksldjump"/>
            <a:extLst>
              <a:ext uri="{FF2B5EF4-FFF2-40B4-BE49-F238E27FC236}">
                <a16:creationId xmlns:a16="http://schemas.microsoft.com/office/drawing/2014/main" id="{E195BFEE-77E7-1D46-8D17-86B0BE8B5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8744" y="5255710"/>
            <a:ext cx="537998" cy="537998"/>
          </a:xfrm>
          <a:prstGeom prst="rect">
            <a:avLst/>
          </a:prstGeom>
        </p:spPr>
      </p:pic>
    </p:spTree>
    <p:extLst>
      <p:ext uri="{BB962C8B-B14F-4D97-AF65-F5344CB8AC3E}">
        <p14:creationId xmlns:p14="http://schemas.microsoft.com/office/powerpoint/2010/main" val="378201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Results - measure of banks’ ex-ante risk taking</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50575" y="1435907"/>
            <a:ext cx="3209566" cy="3416320"/>
          </a:xfrm>
          <a:prstGeom prst="rect">
            <a:avLst/>
          </a:prstGeom>
          <a:noFill/>
        </p:spPr>
        <p:txBody>
          <a:bodyPr wrap="square" rtlCol="0">
            <a:spAutoFit/>
          </a:bodyPr>
          <a:lstStyle/>
          <a:p>
            <a:r>
              <a:rPr kumimoji="1" lang="en-US" altLang="zh-CN" dirty="0">
                <a:solidFill>
                  <a:schemeClr val="bg1"/>
                </a:solidFill>
              </a:rPr>
              <a:t>The first two columns present the results from estimating equation (1) when the dependent variable </a:t>
            </a:r>
            <a:r>
              <a:rPr kumimoji="1" lang="en-US" altLang="zh-CN" dirty="0" err="1">
                <a:solidFill>
                  <a:schemeClr val="bg1"/>
                </a:solidFill>
              </a:rPr>
              <a:t>y</a:t>
            </a:r>
            <a:r>
              <a:rPr kumimoji="1" lang="en-US" altLang="zh-CN" baseline="-25000" dirty="0" err="1">
                <a:solidFill>
                  <a:schemeClr val="bg1"/>
                </a:solidFill>
              </a:rPr>
              <a:t>ijt</a:t>
            </a:r>
            <a:r>
              <a:rPr kumimoji="1" lang="en-US" altLang="zh-CN" dirty="0">
                <a:solidFill>
                  <a:schemeClr val="bg1"/>
                </a:solidFill>
              </a:rPr>
              <a:t> is a measure of banks’ ex-ante risk taking. The baseline measure of ex-ante risk taking is </a:t>
            </a:r>
            <a:r>
              <a:rPr kumimoji="1" lang="el-GR" altLang="zh-CN" dirty="0">
                <a:solidFill>
                  <a:schemeClr val="bg1"/>
                </a:solidFill>
              </a:rPr>
              <a:t>σ(</a:t>
            </a:r>
            <a:r>
              <a:rPr kumimoji="1" lang="en-US" altLang="zh-CN" dirty="0" err="1">
                <a:solidFill>
                  <a:schemeClr val="bg1"/>
                </a:solidFill>
              </a:rPr>
              <a:t>ROA</a:t>
            </a:r>
            <a:r>
              <a:rPr kumimoji="1" lang="en-US" altLang="zh-CN" baseline="-25000" dirty="0" err="1">
                <a:solidFill>
                  <a:schemeClr val="bg1"/>
                </a:solidFill>
              </a:rPr>
              <a:t>i</a:t>
            </a:r>
            <a:r>
              <a:rPr kumimoji="1" lang="en-US" altLang="zh-CN" dirty="0">
                <a:solidFill>
                  <a:schemeClr val="bg1"/>
                </a:solidFill>
              </a:rPr>
              <a:t>)</a:t>
            </a:r>
            <a:r>
              <a:rPr kumimoji="1" lang="en-US" altLang="zh-CN" baseline="30000" dirty="0">
                <a:solidFill>
                  <a:schemeClr val="bg1"/>
                </a:solidFill>
              </a:rPr>
              <a:t>5y</a:t>
            </a:r>
            <a:r>
              <a:rPr kumimoji="1" lang="en-US" altLang="zh-CN" dirty="0">
                <a:solidFill>
                  <a:schemeClr val="bg1"/>
                </a:solidFill>
              </a:rPr>
              <a:t>, the five-year standard deviation of loan-financed firm i’s return on assets (ROA, using profit &amp; loss before tax) from year t − 5 to t − 1.</a:t>
            </a:r>
            <a:endParaRPr kumimoji="1" lang="zh-CN" altLang="en-US" dirty="0"/>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209732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08338"/>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baseline equation</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28804" y="1219200"/>
            <a:ext cx="3209566" cy="4524315"/>
          </a:xfrm>
          <a:prstGeom prst="rect">
            <a:avLst/>
          </a:prstGeom>
          <a:noFill/>
        </p:spPr>
        <p:txBody>
          <a:bodyPr wrap="square" rtlCol="0">
            <a:spAutoFit/>
          </a:bodyPr>
          <a:lstStyle/>
          <a:p>
            <a:endParaRPr kumimoji="1" lang="en-US" altLang="zh-CN" dirty="0">
              <a:solidFill>
                <a:schemeClr val="bg1"/>
              </a:solidFill>
            </a:endParaRPr>
          </a:p>
          <a:p>
            <a:r>
              <a:rPr kumimoji="1" lang="en-US" altLang="zh-CN" dirty="0">
                <a:solidFill>
                  <a:schemeClr val="bg1"/>
                </a:solidFill>
              </a:rPr>
              <a:t>The </a:t>
            </a:r>
            <a:r>
              <a:rPr kumimoji="1" lang="en-US" altLang="zh-CN" b="1" dirty="0">
                <a:solidFill>
                  <a:schemeClr val="bg1"/>
                </a:solidFill>
              </a:rPr>
              <a:t>first column </a:t>
            </a:r>
            <a:r>
              <a:rPr kumimoji="1" lang="en-US" altLang="zh-CN" dirty="0">
                <a:solidFill>
                  <a:schemeClr val="bg1"/>
                </a:solidFill>
              </a:rPr>
              <a:t>shows the basic difference-in-differences specification with bank and month-year fixed effects only. Can find a positive and significant treatment effect. Banks with more deposits finance riskier firms when rates become negative. </a:t>
            </a:r>
          </a:p>
          <a:p>
            <a:r>
              <a:rPr kumimoji="1" lang="en-US" altLang="zh-CN" dirty="0">
                <a:solidFill>
                  <a:schemeClr val="bg1"/>
                </a:solidFill>
              </a:rPr>
              <a:t>Significance: a one-standard-deviation increase in Deposit ratio (= 9.45 percentage points) translates into a 16% increase in ROA volatility (9.45 × 0.017 = 0.161)</a:t>
            </a:r>
            <a:endParaRPr kumimoji="1" lang="zh-CN" altLang="en-US" dirty="0"/>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235341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baseline equation</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296147" y="990334"/>
            <a:ext cx="3209566" cy="5047536"/>
          </a:xfrm>
          <a:prstGeom prst="rect">
            <a:avLst/>
          </a:prstGeom>
          <a:noFill/>
        </p:spPr>
        <p:txBody>
          <a:bodyPr wrap="square" rtlCol="0">
            <a:spAutoFit/>
          </a:bodyPr>
          <a:lstStyle/>
          <a:p>
            <a:endParaRPr kumimoji="1" lang="en-US" altLang="zh-CN" dirty="0">
              <a:solidFill>
                <a:schemeClr val="bg1"/>
              </a:solidFill>
            </a:endParaRPr>
          </a:p>
          <a:p>
            <a:r>
              <a:rPr kumimoji="1" lang="en-US" altLang="zh-CN" sz="1600" dirty="0">
                <a:solidFill>
                  <a:schemeClr val="bg1"/>
                </a:solidFill>
              </a:rPr>
              <a:t>In the </a:t>
            </a:r>
            <a:r>
              <a:rPr kumimoji="1" lang="en-US" altLang="zh-CN" sz="1600" b="1" dirty="0">
                <a:solidFill>
                  <a:schemeClr val="bg1"/>
                </a:solidFill>
              </a:rPr>
              <a:t>second column, </a:t>
            </a:r>
            <a:r>
              <a:rPr kumimoji="1" lang="en-US" altLang="zh-CN" sz="1600" dirty="0">
                <a:solidFill>
                  <a:schemeClr val="bg1"/>
                </a:solidFill>
              </a:rPr>
              <a:t>add fixed effects to control for borrower characteristics. By removing unobserved time-varying country and industry factors of borrowers, we increase the difference-in-differences estimate from 0.017 to 0.020.</a:t>
            </a:r>
          </a:p>
          <a:p>
            <a:endParaRPr kumimoji="1" lang="en-US" altLang="zh-CN" sz="1600" dirty="0">
              <a:solidFill>
                <a:schemeClr val="bg1"/>
              </a:solidFill>
            </a:endParaRPr>
          </a:p>
          <a:p>
            <a:r>
              <a:rPr kumimoji="1" lang="en-US" altLang="zh-CN" sz="1600" dirty="0">
                <a:solidFill>
                  <a:schemeClr val="bg1"/>
                </a:solidFill>
              </a:rPr>
              <a:t>One possible concern is that the introduction of negative policy rates in June 2014 coincides with other events that might affect the risk taking of banks. As long as other coincidental events affect high-deposit and low-deposit banks in the same way, these other concurrent policy measures are differenced out. </a:t>
            </a:r>
            <a:endParaRPr kumimoji="1" lang="zh-CN" altLang="en-US" sz="1600" dirty="0">
              <a:solidFill>
                <a:schemeClr val="bg1"/>
              </a:solidFill>
            </a:endParaRPr>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365584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08338"/>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equation 2</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28804" y="1219200"/>
            <a:ext cx="3209566" cy="4832092"/>
          </a:xfrm>
          <a:prstGeom prst="rect">
            <a:avLst/>
          </a:prstGeom>
          <a:noFill/>
        </p:spPr>
        <p:txBody>
          <a:bodyPr wrap="square" rtlCol="0">
            <a:spAutoFit/>
          </a:bodyPr>
          <a:lstStyle/>
          <a:p>
            <a:endParaRPr kumimoji="1" lang="en-US" altLang="zh-CN" sz="1400" dirty="0">
              <a:solidFill>
                <a:schemeClr val="bg1"/>
              </a:solidFill>
            </a:endParaRPr>
          </a:p>
          <a:p>
            <a:r>
              <a:rPr kumimoji="1" lang="en-US" altLang="zh-CN" sz="1400" dirty="0">
                <a:solidFill>
                  <a:schemeClr val="bg1"/>
                </a:solidFill>
              </a:rPr>
              <a:t>To rule out such confounds more formally, estimate equation (2), using confidential data from the Single Supervisory Mechanism (SSM). In The </a:t>
            </a:r>
            <a:r>
              <a:rPr kumimoji="1" lang="en-US" altLang="zh-CN" sz="1400" b="1" dirty="0">
                <a:solidFill>
                  <a:schemeClr val="bg1"/>
                </a:solidFill>
              </a:rPr>
              <a:t>third column</a:t>
            </a:r>
            <a:r>
              <a:rPr kumimoji="1" lang="en-US" altLang="zh-CN" sz="1400" dirty="0">
                <a:solidFill>
                  <a:schemeClr val="bg1"/>
                </a:solidFill>
              </a:rPr>
              <a:t>, compare banks with different exposure to negative rates according to whether their deposits are held by households or by non-financial corporations. Because of the harder zero lower bound on household deposits, we expect a stronger effect for banks with more household deposits than for banks with more corporate deposits. </a:t>
            </a:r>
          </a:p>
          <a:p>
            <a:r>
              <a:rPr kumimoji="1" lang="en-US" altLang="zh-CN" sz="1400" dirty="0">
                <a:solidFill>
                  <a:schemeClr val="bg1"/>
                </a:solidFill>
              </a:rPr>
              <a:t>In contrast, neither the LCR nor the TLTROs should affect household and corporate deposits differently. As hypothesized, the difference- in-differences estimate is much more precisely estimated, and also larger in size, for banks that rely more on household deposits.</a:t>
            </a:r>
            <a:endParaRPr kumimoji="1" lang="zh-CN" altLang="en-US" sz="1400" dirty="0"/>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3941463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equation 2</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28804" y="1219200"/>
            <a:ext cx="3209566" cy="4616648"/>
          </a:xfrm>
          <a:prstGeom prst="rect">
            <a:avLst/>
          </a:prstGeom>
          <a:noFill/>
        </p:spPr>
        <p:txBody>
          <a:bodyPr wrap="square" rtlCol="0">
            <a:spAutoFit/>
          </a:bodyPr>
          <a:lstStyle/>
          <a:p>
            <a:endParaRPr kumimoji="1" lang="en-US" altLang="zh-CN" sz="1400" dirty="0">
              <a:solidFill>
                <a:schemeClr val="bg1"/>
              </a:solidFill>
            </a:endParaRPr>
          </a:p>
          <a:p>
            <a:r>
              <a:rPr lang="en-US" altLang="zh-CN" sz="1400" dirty="0">
                <a:solidFill>
                  <a:schemeClr val="bg1"/>
                </a:solidFill>
              </a:rPr>
              <a:t>In </a:t>
            </a:r>
            <a:r>
              <a:rPr lang="en-US" altLang="zh-CN" sz="1400" b="1" dirty="0">
                <a:solidFill>
                  <a:schemeClr val="bg1"/>
                </a:solidFill>
              </a:rPr>
              <a:t>column 4</a:t>
            </a:r>
            <a:r>
              <a:rPr lang="en-US" altLang="zh-CN" sz="1400" dirty="0">
                <a:solidFill>
                  <a:schemeClr val="bg1"/>
                </a:solidFill>
              </a:rPr>
              <a:t>, add control variables to refine the comparison of high-deposit and low-deposit banks. </a:t>
            </a:r>
          </a:p>
          <a:p>
            <a:r>
              <a:rPr lang="en-US" altLang="zh-CN" sz="1400" dirty="0">
                <a:solidFill>
                  <a:schemeClr val="bg1"/>
                </a:solidFill>
              </a:rPr>
              <a:t>Three time-varying variables at the level of the banks’ country of origin to control for lenders’ local economic conditions. </a:t>
            </a:r>
          </a:p>
          <a:p>
            <a:r>
              <a:rPr lang="en-US" altLang="zh-CN" sz="1400" dirty="0">
                <a:solidFill>
                  <a:schemeClr val="bg1"/>
                </a:solidFill>
              </a:rPr>
              <a:t>In particular, use quarter-on-quarter growth rates in GDP per capita and the European Sentiment Indicator (ESI) as well as an index based on the country-level answers to the question on loan demand from the ECB’s Bank Lending Survey</a:t>
            </a:r>
          </a:p>
          <a:p>
            <a:r>
              <a:rPr lang="en-US" altLang="zh-CN" sz="1400" dirty="0">
                <a:solidFill>
                  <a:schemeClr val="bg1"/>
                </a:solidFill>
              </a:rPr>
              <a:t> In addition, we control for banks’ size, their equity ratio, and their securities ratio. </a:t>
            </a:r>
          </a:p>
          <a:p>
            <a:r>
              <a:rPr lang="en-US" altLang="zh-CN" sz="1400" dirty="0">
                <a:solidFill>
                  <a:schemeClr val="bg1"/>
                </a:solidFill>
              </a:rPr>
              <a:t>Adding all of these control variables leaves the difference-in-differences estimate virtually unchanged. </a:t>
            </a:r>
          </a:p>
          <a:p>
            <a:endParaRPr lang="en-US" altLang="zh-CN" sz="1400" dirty="0">
              <a:solidFill>
                <a:schemeClr val="bg1"/>
              </a:solidFill>
            </a:endParaRPr>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107438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138703" y="820267"/>
            <a:ext cx="1914597" cy="3045017"/>
          </a:xfrm>
          <a:prstGeom prst="rect">
            <a:avLst/>
          </a:prstGeom>
          <a:noFill/>
          <a:ln w="19050" cap="flat" cmpd="sng" algn="ctr">
            <a:solidFill>
              <a:srgbClr val="E5B704"/>
            </a:solidFill>
            <a:prstDash val="solid"/>
            <a:miter lim="800000"/>
          </a:ln>
          <a:effectLst/>
        </p:spPr>
        <p:txBody>
          <a:bodyPr rtlCol="0" anchor="ctr"/>
          <a:lstStyle/>
          <a:p>
            <a:pPr algn="ctr">
              <a:defRPr/>
            </a:pPr>
            <a:endParaRPr lang="zh-CN" altLang="en-US" kern="0">
              <a:solidFill>
                <a:prstClr val="white"/>
              </a:solidFill>
            </a:endParaRPr>
          </a:p>
        </p:txBody>
      </p:sp>
      <p:sp>
        <p:nvSpPr>
          <p:cNvPr id="21" name="文本框 20"/>
          <p:cNvSpPr txBox="1"/>
          <p:nvPr/>
        </p:nvSpPr>
        <p:spPr>
          <a:xfrm>
            <a:off x="4015429" y="2654776"/>
            <a:ext cx="4161142" cy="393954"/>
          </a:xfrm>
          <a:prstGeom prst="rect">
            <a:avLst/>
          </a:prstGeom>
          <a:solidFill>
            <a:srgbClr val="E5B704"/>
          </a:solidFill>
        </p:spPr>
        <p:txBody>
          <a:bodyPr wrap="square" rtlCol="0">
            <a:noAutofit/>
          </a:bodyPr>
          <a:lstStyle/>
          <a:p>
            <a:pPr algn="ctr">
              <a:lnSpc>
                <a:spcPct val="130000"/>
              </a:lnSpc>
            </a:pPr>
            <a:endParaRPr lang="zh-CN" altLang="en-US" sz="1600" kern="0" spc="2000" dirty="0">
              <a:solidFill>
                <a:srgbClr val="282728"/>
              </a:solidFill>
              <a:latin typeface="Mistral" panose="03090702030407020403" pitchFamily="66" charset="0"/>
              <a:ea typeface="幼圆" panose="02010509060101010101" pitchFamily="49" charset="-122"/>
            </a:endParaRPr>
          </a:p>
        </p:txBody>
      </p:sp>
      <p:sp>
        <p:nvSpPr>
          <p:cNvPr id="23" name="矩形 22"/>
          <p:cNvSpPr/>
          <p:nvPr/>
        </p:nvSpPr>
        <p:spPr>
          <a:xfrm>
            <a:off x="5138702" y="6626004"/>
            <a:ext cx="1914597" cy="231996"/>
          </a:xfrm>
          <a:prstGeom prst="rect">
            <a:avLst/>
          </a:prstGeom>
          <a:solidFill>
            <a:srgbClr val="E5B70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文本框 8"/>
          <p:cNvSpPr txBox="1"/>
          <p:nvPr/>
        </p:nvSpPr>
        <p:spPr>
          <a:xfrm>
            <a:off x="3434576" y="4514145"/>
            <a:ext cx="5464684" cy="738188"/>
          </a:xfrm>
          <a:prstGeom prst="rect">
            <a:avLst/>
          </a:prstGeom>
          <a:noFill/>
        </p:spPr>
        <p:txBody>
          <a:bodyPr/>
          <a:lstStyle/>
          <a:p>
            <a:r>
              <a:rPr lang="en-US" altLang="zh-CN" sz="2400" dirty="0">
                <a:solidFill>
                  <a:schemeClr val="bg1"/>
                </a:solidFill>
                <a:latin typeface="微软雅黑" panose="020B0503020204020204" pitchFamily="34" charset="-122"/>
              </a:rPr>
              <a:t>Introduction</a:t>
            </a:r>
            <a:r>
              <a:rPr lang="zh-CN" altLang="en-US" sz="2400" dirty="0">
                <a:solidFill>
                  <a:schemeClr val="bg1"/>
                </a:solidFill>
                <a:latin typeface="微软雅黑" panose="020B0503020204020204" pitchFamily="34" charset="-122"/>
              </a:rPr>
              <a:t> </a:t>
            </a:r>
            <a:r>
              <a:rPr lang="en-US" altLang="zh-CN" sz="2400" dirty="0">
                <a:solidFill>
                  <a:schemeClr val="bg1"/>
                </a:solidFill>
                <a:latin typeface="微软雅黑" panose="020B0503020204020204" pitchFamily="34" charset="-122"/>
              </a:rPr>
              <a:t>&amp;</a:t>
            </a:r>
            <a:r>
              <a:rPr lang="zh-CN" altLang="en-US" sz="2400" dirty="0">
                <a:solidFill>
                  <a:schemeClr val="bg1"/>
                </a:solidFill>
                <a:latin typeface="微软雅黑" panose="020B0503020204020204" pitchFamily="34" charset="-122"/>
              </a:rPr>
              <a:t> </a:t>
            </a:r>
            <a:r>
              <a:rPr lang="en-US" altLang="zh-CN" sz="2400" dirty="0">
                <a:solidFill>
                  <a:schemeClr val="bg1"/>
                </a:solidFill>
                <a:latin typeface="微软雅黑" panose="020B0503020204020204" pitchFamily="34" charset="-122"/>
              </a:rPr>
              <a:t>Venation of research</a:t>
            </a:r>
            <a:endParaRPr lang="zh-CN" altLang="en-US" sz="2400" dirty="0">
              <a:solidFill>
                <a:schemeClr val="bg1"/>
              </a:solidFill>
              <a:latin typeface="微软雅黑" panose="020B0503020204020204" pitchFamily="34" charset="-122"/>
            </a:endParaRPr>
          </a:p>
        </p:txBody>
      </p:sp>
      <p:sp>
        <p:nvSpPr>
          <p:cNvPr id="2" name="文本框 1"/>
          <p:cNvSpPr txBox="1"/>
          <p:nvPr/>
        </p:nvSpPr>
        <p:spPr>
          <a:xfrm>
            <a:off x="5492496" y="1137013"/>
            <a:ext cx="1274063" cy="1323439"/>
          </a:xfrm>
          <a:prstGeom prst="rect">
            <a:avLst/>
          </a:prstGeom>
          <a:noFill/>
        </p:spPr>
        <p:txBody>
          <a:bodyPr wrap="square" rtlCol="0">
            <a:spAutoFit/>
          </a:bodyPr>
          <a:lstStyle/>
          <a:p>
            <a:r>
              <a:rPr lang="en-US" altLang="zh-CN" sz="4000" b="1" dirty="0">
                <a:solidFill>
                  <a:srgbClr val="E5B704"/>
                </a:solidFill>
                <a:latin typeface="微软雅黑" panose="020B0503020204020204" pitchFamily="34" charset="-122"/>
                <a:ea typeface="微软雅黑" panose="020B0503020204020204" pitchFamily="34" charset="-122"/>
              </a:rPr>
              <a:t>Part    one</a:t>
            </a:r>
            <a:endParaRPr lang="zh-CN" altLang="en-US" sz="4000" b="1" dirty="0">
              <a:solidFill>
                <a:srgbClr val="E5B704"/>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70066B6-37BC-C04C-A28F-B4EE15FB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34" y="149528"/>
            <a:ext cx="2957442" cy="987485"/>
          </a:xfrm>
          <a:prstGeom prst="rect">
            <a:avLst/>
          </a:prstGeom>
        </p:spPr>
      </p:pic>
    </p:spTree>
    <p:extLst>
      <p:ext uri="{BB962C8B-B14F-4D97-AF65-F5344CB8AC3E}">
        <p14:creationId xmlns:p14="http://schemas.microsoft.com/office/powerpoint/2010/main" val="139144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50869"/>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equation 3</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28804" y="1219200"/>
            <a:ext cx="3209566" cy="4770537"/>
          </a:xfrm>
          <a:prstGeom prst="rect">
            <a:avLst/>
          </a:prstGeom>
          <a:noFill/>
        </p:spPr>
        <p:txBody>
          <a:bodyPr wrap="square" rtlCol="0">
            <a:spAutoFit/>
          </a:bodyPr>
          <a:lstStyle/>
          <a:p>
            <a:endParaRPr kumimoji="1" lang="en-US" altLang="zh-CN" sz="1600" dirty="0">
              <a:solidFill>
                <a:schemeClr val="bg1"/>
              </a:solidFill>
            </a:endParaRPr>
          </a:p>
          <a:p>
            <a:r>
              <a:rPr lang="en-US" altLang="zh-CN" sz="1600" b="1" dirty="0">
                <a:solidFill>
                  <a:schemeClr val="bg1"/>
                </a:solidFill>
              </a:rPr>
              <a:t>Column 5 shows </a:t>
            </a:r>
            <a:r>
              <a:rPr lang="en-US" altLang="zh-CN" sz="1600" dirty="0">
                <a:solidFill>
                  <a:schemeClr val="bg1"/>
                </a:solidFill>
              </a:rPr>
              <a:t>the results from estimating equation (3), which tests whether the transmission of the negative rate cut via deposits is special. We apply the same difference- in-differences approach also to the rate cut in July 2012, when the ECB lowers the DF rate from 0.25% to zero. The estimate of </a:t>
            </a:r>
            <a:r>
              <a:rPr lang="el-GR" altLang="zh-CN" sz="1600" dirty="0">
                <a:solidFill>
                  <a:schemeClr val="bg1"/>
                </a:solidFill>
              </a:rPr>
              <a:t>β2, </a:t>
            </a:r>
            <a:r>
              <a:rPr lang="en-US" altLang="zh-CN" sz="1600" dirty="0">
                <a:solidFill>
                  <a:schemeClr val="bg1"/>
                </a:solidFill>
              </a:rPr>
              <a:t>the coefficient on the interaction Deposit ratio × After(07/2012), is insignificant, while the estimate of </a:t>
            </a:r>
            <a:r>
              <a:rPr lang="el-GR" altLang="zh-CN" sz="1600" dirty="0">
                <a:solidFill>
                  <a:schemeClr val="bg1"/>
                </a:solidFill>
              </a:rPr>
              <a:t>β1, </a:t>
            </a:r>
            <a:r>
              <a:rPr lang="en-US" altLang="zh-CN" sz="1600" dirty="0">
                <a:solidFill>
                  <a:schemeClr val="bg1"/>
                </a:solidFill>
              </a:rPr>
              <a:t>the coefficient on the interaction Deposit ratio × After(06/2014), is unchanged. Different deposit ratios expose banks differently to lower, negative rates but not to lower, non-negative rates.</a:t>
            </a:r>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106887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borrowers</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328804" y="1219200"/>
            <a:ext cx="3209566" cy="4770537"/>
          </a:xfrm>
          <a:prstGeom prst="rect">
            <a:avLst/>
          </a:prstGeom>
          <a:noFill/>
        </p:spPr>
        <p:txBody>
          <a:bodyPr wrap="square" rtlCol="0">
            <a:spAutoFit/>
          </a:bodyPr>
          <a:lstStyle/>
          <a:p>
            <a:endParaRPr kumimoji="1" lang="en-US" altLang="zh-CN" sz="1600" dirty="0">
              <a:solidFill>
                <a:schemeClr val="bg1"/>
              </a:solidFill>
            </a:endParaRPr>
          </a:p>
          <a:p>
            <a:r>
              <a:rPr lang="en-US" altLang="zh-CN" sz="1600" b="1" dirty="0">
                <a:solidFill>
                  <a:schemeClr val="bg1"/>
                </a:solidFill>
              </a:rPr>
              <a:t>Column 6  </a:t>
            </a:r>
            <a:r>
              <a:rPr lang="en-US" altLang="zh-CN" sz="1600" dirty="0">
                <a:solidFill>
                  <a:schemeClr val="bg1"/>
                </a:solidFill>
              </a:rPr>
              <a:t>reduce the sample to </a:t>
            </a:r>
            <a:r>
              <a:rPr lang="en-US" altLang="zh-CN" sz="1600" b="1" dirty="0">
                <a:solidFill>
                  <a:schemeClr val="bg1"/>
                </a:solidFill>
              </a:rPr>
              <a:t>European borrowers outside the euro area</a:t>
            </a:r>
            <a:r>
              <a:rPr lang="en-US" altLang="zh-CN" sz="1600" dirty="0">
                <a:solidFill>
                  <a:schemeClr val="bg1"/>
                </a:solidFill>
              </a:rPr>
              <a:t>. The majority of these firms (70%) are UK firms. The loan demand of these non-euro- area firms should be less affected by economic conditions and policies in the euro area. The coefficient on our treatment </a:t>
            </a:r>
            <a:r>
              <a:rPr lang="en-US" altLang="zh-CN" sz="1600" i="1" dirty="0">
                <a:solidFill>
                  <a:schemeClr val="bg1"/>
                </a:solidFill>
              </a:rPr>
              <a:t>Deposit ratio </a:t>
            </a:r>
            <a:r>
              <a:rPr lang="en-US" altLang="zh-CN" sz="1600" dirty="0">
                <a:solidFill>
                  <a:schemeClr val="bg1"/>
                </a:solidFill>
              </a:rPr>
              <a:t>× After(06/2014) is stronger, while the coefficient on </a:t>
            </a:r>
            <a:r>
              <a:rPr lang="en-US" altLang="zh-CN" sz="1600" i="1" dirty="0">
                <a:solidFill>
                  <a:schemeClr val="bg1"/>
                </a:solidFill>
              </a:rPr>
              <a:t>Deposit ratio </a:t>
            </a:r>
            <a:r>
              <a:rPr lang="en-US" altLang="zh-CN" sz="1600" dirty="0">
                <a:solidFill>
                  <a:schemeClr val="bg1"/>
                </a:solidFill>
              </a:rPr>
              <a:t>× After(07/2012) remains insignificant. This suggests that our results are unlikely to be driven by monetary policy reacting to the economic condition of firms or by monetary policy affecting loan demand. </a:t>
            </a:r>
          </a:p>
          <a:p>
            <a:endParaRPr lang="en-US" altLang="zh-CN" sz="1600" dirty="0">
              <a:solidFill>
                <a:schemeClr val="bg1"/>
              </a:solidFill>
            </a:endParaRPr>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spTree>
    <p:extLst>
      <p:ext uri="{BB962C8B-B14F-4D97-AF65-F5344CB8AC3E}">
        <p14:creationId xmlns:p14="http://schemas.microsoft.com/office/powerpoint/2010/main" val="93772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08338"/>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461665"/>
          </a:xfrm>
          <a:prstGeom prst="rect">
            <a:avLst/>
          </a:prstGeom>
          <a:noFill/>
        </p:spPr>
        <p:txBody>
          <a:bodyPr wrap="square" rtlCol="0">
            <a:spAutoFit/>
          </a:bodyPr>
          <a:lstStyle/>
          <a:p>
            <a:r>
              <a:rPr lang="en-US" altLang="zh-CN" sz="2400" dirty="0">
                <a:solidFill>
                  <a:srgbClr val="E5B704"/>
                </a:solidFill>
                <a:ea typeface="微软雅黑" panose="020B0503020204020204" pitchFamily="34" charset="-122"/>
              </a:rPr>
              <a:t>banks’ ex-ante risk taking – borrowers</a:t>
            </a:r>
          </a:p>
        </p:txBody>
      </p:sp>
      <p:sp>
        <p:nvSpPr>
          <p:cNvPr id="7" name="文本框 6">
            <a:extLst>
              <a:ext uri="{FF2B5EF4-FFF2-40B4-BE49-F238E27FC236}">
                <a16:creationId xmlns:a16="http://schemas.microsoft.com/office/drawing/2014/main" id="{9E0141C3-7573-AF46-AC32-648E738588F7}"/>
              </a:ext>
            </a:extLst>
          </p:cNvPr>
          <p:cNvSpPr txBox="1"/>
          <p:nvPr/>
        </p:nvSpPr>
        <p:spPr>
          <a:xfrm>
            <a:off x="8285261" y="1589314"/>
            <a:ext cx="3209566" cy="3877985"/>
          </a:xfrm>
          <a:prstGeom prst="rect">
            <a:avLst/>
          </a:prstGeom>
          <a:noFill/>
        </p:spPr>
        <p:txBody>
          <a:bodyPr wrap="square" rtlCol="0">
            <a:spAutoFit/>
          </a:bodyPr>
          <a:lstStyle/>
          <a:p>
            <a:endParaRPr kumimoji="1" lang="en-US" altLang="zh-CN" sz="1600" dirty="0">
              <a:solidFill>
                <a:schemeClr val="bg1"/>
              </a:solidFill>
            </a:endParaRPr>
          </a:p>
          <a:p>
            <a:r>
              <a:rPr lang="en-US" altLang="zh-CN" sz="1600" b="1" dirty="0">
                <a:solidFill>
                  <a:schemeClr val="bg1"/>
                </a:solidFill>
              </a:rPr>
              <a:t>Column 7 </a:t>
            </a:r>
            <a:r>
              <a:rPr lang="en-US" altLang="zh-CN" dirty="0">
                <a:solidFill>
                  <a:schemeClr val="bg1"/>
                </a:solidFill>
              </a:rPr>
              <a:t>performs a falsification test using non-euro-area lenders to non-euro-area borrowers.</a:t>
            </a:r>
          </a:p>
          <a:p>
            <a:r>
              <a:rPr lang="en-US" altLang="zh-CN" dirty="0">
                <a:solidFill>
                  <a:schemeClr val="bg1"/>
                </a:solidFill>
              </a:rPr>
              <a:t>we expect to find no effect of setting negative policy rates on the risk taking of those banks. In line with this reasoning, the coefficient on the treatment </a:t>
            </a:r>
            <a:r>
              <a:rPr lang="en-US" altLang="zh-CN" i="1" dirty="0">
                <a:solidFill>
                  <a:schemeClr val="bg1"/>
                </a:solidFill>
              </a:rPr>
              <a:t>Deposit ratio </a:t>
            </a:r>
            <a:r>
              <a:rPr lang="en-US" altLang="zh-CN" dirty="0">
                <a:solidFill>
                  <a:schemeClr val="bg1"/>
                </a:solidFill>
              </a:rPr>
              <a:t>× After(06/2014) is insignificant. </a:t>
            </a:r>
            <a:endParaRPr lang="en-US" altLang="zh-CN" sz="1600" dirty="0">
              <a:solidFill>
                <a:schemeClr val="bg1"/>
              </a:solidFill>
            </a:endParaRPr>
          </a:p>
          <a:p>
            <a:endParaRPr lang="en-US" altLang="zh-CN" sz="1600" dirty="0"/>
          </a:p>
          <a:p>
            <a:endParaRPr lang="en-US" altLang="zh-CN" sz="1600" dirty="0">
              <a:solidFill>
                <a:schemeClr val="bg1"/>
              </a:solidFill>
            </a:endParaRPr>
          </a:p>
        </p:txBody>
      </p:sp>
      <p:pic>
        <p:nvPicPr>
          <p:cNvPr id="4" name="图片 3">
            <a:extLst>
              <a:ext uri="{FF2B5EF4-FFF2-40B4-BE49-F238E27FC236}">
                <a16:creationId xmlns:a16="http://schemas.microsoft.com/office/drawing/2014/main" id="{AA725961-BDF5-C143-B740-7CF736AE0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4" y="1219200"/>
            <a:ext cx="7527889" cy="4957731"/>
          </a:xfrm>
          <a:prstGeom prst="rect">
            <a:avLst/>
          </a:prstGeom>
        </p:spPr>
      </p:pic>
      <p:pic>
        <p:nvPicPr>
          <p:cNvPr id="6" name="图形 5" descr="家">
            <a:hlinkClick r:id="rId4" action="ppaction://hlinksldjump"/>
            <a:extLst>
              <a:ext uri="{FF2B5EF4-FFF2-40B4-BE49-F238E27FC236}">
                <a16:creationId xmlns:a16="http://schemas.microsoft.com/office/drawing/2014/main" id="{48FF98BB-5409-CD45-9CF5-6E44596F5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3573" y="5588596"/>
            <a:ext cx="740735" cy="740735"/>
          </a:xfrm>
          <a:prstGeom prst="rect">
            <a:avLst/>
          </a:prstGeom>
        </p:spPr>
      </p:pic>
    </p:spTree>
    <p:extLst>
      <p:ext uri="{BB962C8B-B14F-4D97-AF65-F5344CB8AC3E}">
        <p14:creationId xmlns:p14="http://schemas.microsoft.com/office/powerpoint/2010/main" val="2808288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1138773"/>
          </a:xfrm>
          <a:prstGeom prst="rect">
            <a:avLst/>
          </a:prstGeom>
          <a:noFill/>
        </p:spPr>
        <p:txBody>
          <a:bodyPr wrap="square" rtlCol="0">
            <a:spAutoFit/>
          </a:bodyPr>
          <a:lstStyle/>
          <a:p>
            <a:r>
              <a:rPr lang="en-US" altLang="zh-CN" sz="2000" dirty="0">
                <a:solidFill>
                  <a:srgbClr val="E5B704"/>
                </a:solidFill>
                <a:ea typeface="微软雅黑" panose="020B0503020204020204" pitchFamily="34" charset="-122"/>
              </a:rPr>
              <a:t>impact of negative policy rates on the volume of bank lending</a:t>
            </a:r>
          </a:p>
          <a:p>
            <a:endParaRPr lang="en-US" altLang="zh-CN" sz="2400" dirty="0">
              <a:solidFill>
                <a:srgbClr val="E5B704"/>
              </a:solidFill>
              <a:ea typeface="微软雅黑" panose="020B0503020204020204" pitchFamily="34" charset="-122"/>
            </a:endParaRPr>
          </a:p>
          <a:p>
            <a:endParaRPr lang="en-US" altLang="zh-CN" sz="2400" dirty="0">
              <a:solidFill>
                <a:srgbClr val="E5B704"/>
              </a:solidFill>
              <a:ea typeface="微软雅黑" panose="020B0503020204020204" pitchFamily="34" charset="-122"/>
            </a:endParaRPr>
          </a:p>
        </p:txBody>
      </p:sp>
      <p:sp>
        <p:nvSpPr>
          <p:cNvPr id="7" name="文本框 6">
            <a:extLst>
              <a:ext uri="{FF2B5EF4-FFF2-40B4-BE49-F238E27FC236}">
                <a16:creationId xmlns:a16="http://schemas.microsoft.com/office/drawing/2014/main" id="{9E0141C3-7573-AF46-AC32-648E738588F7}"/>
              </a:ext>
            </a:extLst>
          </p:cNvPr>
          <p:cNvSpPr txBox="1"/>
          <p:nvPr/>
        </p:nvSpPr>
        <p:spPr>
          <a:xfrm>
            <a:off x="813874" y="1151067"/>
            <a:ext cx="3598637" cy="5755422"/>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solidFill>
                  <a:schemeClr val="bg1"/>
                </a:solidFill>
              </a:rPr>
              <a:t>The </a:t>
            </a:r>
            <a:r>
              <a:rPr lang="en-US" altLang="zh-CN" sz="1600" b="1" dirty="0">
                <a:solidFill>
                  <a:schemeClr val="bg1"/>
                </a:solidFill>
              </a:rPr>
              <a:t>first column </a:t>
            </a:r>
            <a:r>
              <a:rPr lang="en-US" altLang="zh-CN" sz="1600" dirty="0">
                <a:solidFill>
                  <a:schemeClr val="bg1"/>
                </a:solidFill>
              </a:rPr>
              <a:t>of Table 4 presents the basic difference-in-differences specification with bank and month-year fixed effects.</a:t>
            </a:r>
          </a:p>
          <a:p>
            <a:pPr marL="285750" indent="-285750">
              <a:buFont typeface="Arial" panose="020B0604020202020204" pitchFamily="34" charset="0"/>
              <a:buChar char="•"/>
            </a:pPr>
            <a:r>
              <a:rPr lang="en-US" altLang="zh-CN" sz="1600" dirty="0">
                <a:solidFill>
                  <a:schemeClr val="bg1"/>
                </a:solidFill>
              </a:rPr>
              <a:t>In the </a:t>
            </a:r>
            <a:r>
              <a:rPr lang="en-US" altLang="zh-CN" sz="1600" b="1" dirty="0">
                <a:solidFill>
                  <a:schemeClr val="bg1"/>
                </a:solidFill>
              </a:rPr>
              <a:t>second column</a:t>
            </a:r>
            <a:r>
              <a:rPr lang="en-US" altLang="zh-CN" sz="1600" dirty="0">
                <a:solidFill>
                  <a:schemeClr val="bg1"/>
                </a:solidFill>
              </a:rPr>
              <a:t>, replace the bank fixed effects with the actual deposit ratio for robustness. The estimate of the coefficient on </a:t>
            </a:r>
            <a:r>
              <a:rPr lang="en-US" altLang="zh-CN" sz="1600" i="1" dirty="0">
                <a:solidFill>
                  <a:schemeClr val="bg1"/>
                </a:solidFill>
              </a:rPr>
              <a:t>Deposit ratio </a:t>
            </a:r>
            <a:r>
              <a:rPr lang="en-US" altLang="zh-CN" sz="1600" dirty="0">
                <a:solidFill>
                  <a:schemeClr val="bg1"/>
                </a:solidFill>
              </a:rPr>
              <a:t>× After(06/2014) is negative and significant (at the 5% level in column 2 and at the 10% level in column 1). In </a:t>
            </a:r>
            <a:r>
              <a:rPr lang="en-US" altLang="zh-CN" sz="1600" b="1" dirty="0">
                <a:solidFill>
                  <a:schemeClr val="bg1"/>
                </a:solidFill>
              </a:rPr>
              <a:t>column 3</a:t>
            </a:r>
            <a:r>
              <a:rPr lang="en-US" altLang="zh-CN" sz="1600" dirty="0">
                <a:solidFill>
                  <a:schemeClr val="bg1"/>
                </a:solidFill>
              </a:rPr>
              <a:t>, estimate equation (2). The difference-in-differences estimate is more than six times larger (in absolute terms) for banks relying on household deposits, on which they are more reluctant to charge negative rates. </a:t>
            </a:r>
          </a:p>
          <a:p>
            <a:pPr marL="285750" indent="-285750">
              <a:buFont typeface="Arial" panose="020B0604020202020204" pitchFamily="34" charset="0"/>
              <a:buChar char="•"/>
            </a:pPr>
            <a:r>
              <a:rPr lang="en-US" altLang="zh-CN" sz="1600" dirty="0">
                <a:solidFill>
                  <a:schemeClr val="bg1"/>
                </a:solidFill>
              </a:rPr>
              <a:t>In </a:t>
            </a:r>
            <a:r>
              <a:rPr lang="en-US" altLang="zh-CN" sz="1600" b="1" dirty="0">
                <a:solidFill>
                  <a:schemeClr val="bg1"/>
                </a:solidFill>
              </a:rPr>
              <a:t>column 4</a:t>
            </a:r>
            <a:r>
              <a:rPr lang="en-US" altLang="zh-CN" sz="1600" dirty="0">
                <a:solidFill>
                  <a:schemeClr val="bg1"/>
                </a:solidFill>
              </a:rPr>
              <a:t>, add the same controls for local economic conditions and bank characteristics as in column 4 of Table 3. </a:t>
            </a:r>
          </a:p>
          <a:p>
            <a:endParaRPr lang="en-US" altLang="zh-CN" sz="1600" dirty="0">
              <a:solidFill>
                <a:schemeClr val="bg1"/>
              </a:solidFill>
            </a:endParaRPr>
          </a:p>
        </p:txBody>
      </p:sp>
      <p:pic>
        <p:nvPicPr>
          <p:cNvPr id="4" name="图片 3">
            <a:extLst>
              <a:ext uri="{FF2B5EF4-FFF2-40B4-BE49-F238E27FC236}">
                <a16:creationId xmlns:a16="http://schemas.microsoft.com/office/drawing/2014/main" id="{EE7685E5-D091-C84D-98B4-EF9FA701F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34" y="1426729"/>
            <a:ext cx="6260678" cy="4325485"/>
          </a:xfrm>
          <a:prstGeom prst="rect">
            <a:avLst/>
          </a:prstGeom>
        </p:spPr>
      </p:pic>
    </p:spTree>
    <p:extLst>
      <p:ext uri="{BB962C8B-B14F-4D97-AF65-F5344CB8AC3E}">
        <p14:creationId xmlns:p14="http://schemas.microsoft.com/office/powerpoint/2010/main" val="184891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1138773"/>
          </a:xfrm>
          <a:prstGeom prst="rect">
            <a:avLst/>
          </a:prstGeom>
          <a:noFill/>
        </p:spPr>
        <p:txBody>
          <a:bodyPr wrap="square" rtlCol="0">
            <a:spAutoFit/>
          </a:bodyPr>
          <a:lstStyle/>
          <a:p>
            <a:r>
              <a:rPr lang="en-US" altLang="zh-CN" sz="2000" dirty="0">
                <a:solidFill>
                  <a:srgbClr val="E5B704"/>
                </a:solidFill>
                <a:ea typeface="微软雅黑" panose="020B0503020204020204" pitchFamily="34" charset="-122"/>
              </a:rPr>
              <a:t>impact of negative policy rates on the volume of bank lending</a:t>
            </a:r>
          </a:p>
          <a:p>
            <a:endParaRPr lang="en-US" altLang="zh-CN" sz="2400" dirty="0">
              <a:solidFill>
                <a:srgbClr val="E5B704"/>
              </a:solidFill>
              <a:ea typeface="微软雅黑" panose="020B0503020204020204" pitchFamily="34" charset="-122"/>
            </a:endParaRPr>
          </a:p>
          <a:p>
            <a:endParaRPr lang="en-US" altLang="zh-CN" sz="2400" dirty="0">
              <a:solidFill>
                <a:srgbClr val="E5B704"/>
              </a:solidFill>
              <a:ea typeface="微软雅黑" panose="020B0503020204020204" pitchFamily="34" charset="-122"/>
            </a:endParaRPr>
          </a:p>
        </p:txBody>
      </p:sp>
      <p:sp>
        <p:nvSpPr>
          <p:cNvPr id="7" name="文本框 6">
            <a:extLst>
              <a:ext uri="{FF2B5EF4-FFF2-40B4-BE49-F238E27FC236}">
                <a16:creationId xmlns:a16="http://schemas.microsoft.com/office/drawing/2014/main" id="{9E0141C3-7573-AF46-AC32-648E738588F7}"/>
              </a:ext>
            </a:extLst>
          </p:cNvPr>
          <p:cNvSpPr txBox="1"/>
          <p:nvPr/>
        </p:nvSpPr>
        <p:spPr>
          <a:xfrm>
            <a:off x="1058424" y="2309444"/>
            <a:ext cx="3460414" cy="2800767"/>
          </a:xfrm>
          <a:prstGeom prst="rect">
            <a:avLst/>
          </a:prstGeom>
          <a:noFill/>
        </p:spPr>
        <p:txBody>
          <a:bodyPr wrap="square" rtlCol="0">
            <a:spAutoFit/>
          </a:bodyPr>
          <a:lstStyle/>
          <a:p>
            <a:r>
              <a:rPr lang="en-US" altLang="zh-CN" sz="1600" dirty="0">
                <a:solidFill>
                  <a:schemeClr val="bg1"/>
                </a:solidFill>
              </a:rPr>
              <a:t>In column 5,  also add the placebo treatment in July 2012 (equation (3) at the bank level). Doing so leaves the difference-in-differences estimate unaltered, while the coefficient on the placebo treatment remains insignificant. As before, adding control variables does not increase the explanatory power much relative to our baseline with bank and time fixed effects. </a:t>
            </a:r>
          </a:p>
          <a:p>
            <a:endParaRPr lang="en-US" altLang="zh-CN" sz="1600" dirty="0">
              <a:solidFill>
                <a:schemeClr val="bg1"/>
              </a:solidFill>
            </a:endParaRPr>
          </a:p>
        </p:txBody>
      </p:sp>
      <p:pic>
        <p:nvPicPr>
          <p:cNvPr id="4" name="图片 3">
            <a:extLst>
              <a:ext uri="{FF2B5EF4-FFF2-40B4-BE49-F238E27FC236}">
                <a16:creationId xmlns:a16="http://schemas.microsoft.com/office/drawing/2014/main" id="{EE7685E5-D091-C84D-98B4-EF9FA701F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610" y="1426729"/>
            <a:ext cx="6260678" cy="4325485"/>
          </a:xfrm>
          <a:prstGeom prst="rect">
            <a:avLst/>
          </a:prstGeom>
        </p:spPr>
      </p:pic>
      <p:pic>
        <p:nvPicPr>
          <p:cNvPr id="6" name="图形 5" descr="家">
            <a:hlinkClick r:id="rId4" action="ppaction://hlinksldjump"/>
            <a:extLst>
              <a:ext uri="{FF2B5EF4-FFF2-40B4-BE49-F238E27FC236}">
                <a16:creationId xmlns:a16="http://schemas.microsoft.com/office/drawing/2014/main" id="{325B82F5-3A7B-D548-AF65-3C4F4A7EC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0652" y="5835308"/>
            <a:ext cx="635008" cy="635008"/>
          </a:xfrm>
          <a:prstGeom prst="rect">
            <a:avLst/>
          </a:prstGeom>
        </p:spPr>
      </p:pic>
    </p:spTree>
    <p:extLst>
      <p:ext uri="{BB962C8B-B14F-4D97-AF65-F5344CB8AC3E}">
        <p14:creationId xmlns:p14="http://schemas.microsoft.com/office/powerpoint/2010/main" val="65790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13" y="218971"/>
            <a:ext cx="2610105" cy="871510"/>
          </a:xfrm>
          <a:prstGeom prst="rect">
            <a:avLst/>
          </a:prstGeom>
        </p:spPr>
      </p:pic>
      <p:sp>
        <p:nvSpPr>
          <p:cNvPr id="2" name="文本框 1">
            <a:extLst>
              <a:ext uri="{FF2B5EF4-FFF2-40B4-BE49-F238E27FC236}">
                <a16:creationId xmlns:a16="http://schemas.microsoft.com/office/drawing/2014/main" id="{E0B091BD-A668-E04D-AC40-36705810D338}"/>
              </a:ext>
            </a:extLst>
          </p:cNvPr>
          <p:cNvSpPr txBox="1"/>
          <p:nvPr/>
        </p:nvSpPr>
        <p:spPr>
          <a:xfrm>
            <a:off x="4114800" y="528669"/>
            <a:ext cx="7736287" cy="769441"/>
          </a:xfrm>
          <a:prstGeom prst="rect">
            <a:avLst/>
          </a:prstGeom>
          <a:noFill/>
        </p:spPr>
        <p:txBody>
          <a:bodyPr wrap="square" rtlCol="0">
            <a:spAutoFit/>
          </a:bodyPr>
          <a:lstStyle/>
          <a:p>
            <a:r>
              <a:rPr lang="en-US" altLang="zh-CN" sz="2000" dirty="0">
                <a:solidFill>
                  <a:srgbClr val="E5B704"/>
                </a:solidFill>
                <a:ea typeface="微软雅黑" panose="020B0503020204020204" pitchFamily="34" charset="-122"/>
              </a:rPr>
              <a:t>firm-time fixed effects</a:t>
            </a:r>
            <a:endParaRPr lang="en-US" altLang="zh-CN" sz="2400" dirty="0">
              <a:solidFill>
                <a:srgbClr val="E5B704"/>
              </a:solidFill>
              <a:ea typeface="微软雅黑" panose="020B0503020204020204" pitchFamily="34" charset="-122"/>
            </a:endParaRPr>
          </a:p>
          <a:p>
            <a:endParaRPr lang="en-US" altLang="zh-CN" sz="2400" dirty="0">
              <a:solidFill>
                <a:srgbClr val="E5B704"/>
              </a:solidFill>
              <a:ea typeface="微软雅黑" panose="020B0503020204020204" pitchFamily="34" charset="-122"/>
            </a:endParaRPr>
          </a:p>
        </p:txBody>
      </p:sp>
      <p:sp>
        <p:nvSpPr>
          <p:cNvPr id="7" name="文本框 6">
            <a:extLst>
              <a:ext uri="{FF2B5EF4-FFF2-40B4-BE49-F238E27FC236}">
                <a16:creationId xmlns:a16="http://schemas.microsoft.com/office/drawing/2014/main" id="{9E0141C3-7573-AF46-AC32-648E738588F7}"/>
              </a:ext>
            </a:extLst>
          </p:cNvPr>
          <p:cNvSpPr txBox="1"/>
          <p:nvPr/>
        </p:nvSpPr>
        <p:spPr>
          <a:xfrm>
            <a:off x="1845232" y="4558369"/>
            <a:ext cx="8857539" cy="1077218"/>
          </a:xfrm>
          <a:prstGeom prst="rect">
            <a:avLst/>
          </a:prstGeom>
          <a:noFill/>
        </p:spPr>
        <p:txBody>
          <a:bodyPr wrap="square" rtlCol="0">
            <a:spAutoFit/>
          </a:bodyPr>
          <a:lstStyle/>
          <a:p>
            <a:r>
              <a:rPr lang="en-US" altLang="zh-CN" sz="1600" dirty="0">
                <a:solidFill>
                  <a:schemeClr val="bg1"/>
                </a:solidFill>
              </a:rPr>
              <a:t>The comparison the lending behavior of high-deposit and low-deposit banks to the same borrower, rule out the concern that high-deposit and low-deposit banks face different investment opportunities (e.g., different loan demand) after the setting of negative policy rates.</a:t>
            </a:r>
          </a:p>
          <a:p>
            <a:endParaRPr lang="en-US" altLang="zh-CN" sz="1600" dirty="0">
              <a:solidFill>
                <a:schemeClr val="bg1"/>
              </a:solidFill>
            </a:endParaRPr>
          </a:p>
        </p:txBody>
      </p:sp>
      <p:pic>
        <p:nvPicPr>
          <p:cNvPr id="6" name="图片 5">
            <a:extLst>
              <a:ext uri="{FF2B5EF4-FFF2-40B4-BE49-F238E27FC236}">
                <a16:creationId xmlns:a16="http://schemas.microsoft.com/office/drawing/2014/main" id="{13A430FA-A4A5-EB49-8893-F845798EB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308" y="1222413"/>
            <a:ext cx="8062580" cy="2841982"/>
          </a:xfrm>
          <a:prstGeom prst="rect">
            <a:avLst/>
          </a:prstGeom>
        </p:spPr>
      </p:pic>
      <p:pic>
        <p:nvPicPr>
          <p:cNvPr id="8" name="图形 7" descr="家">
            <a:hlinkClick r:id="rId4" action="ppaction://hlinksldjump"/>
            <a:extLst>
              <a:ext uri="{FF2B5EF4-FFF2-40B4-BE49-F238E27FC236}">
                <a16:creationId xmlns:a16="http://schemas.microsoft.com/office/drawing/2014/main" id="{B427C67D-66C2-0144-9E65-09A63015EA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4717" y="5601737"/>
            <a:ext cx="781088" cy="781088"/>
          </a:xfrm>
          <a:prstGeom prst="rect">
            <a:avLst/>
          </a:prstGeom>
        </p:spPr>
      </p:pic>
    </p:spTree>
    <p:extLst>
      <p:ext uri="{BB962C8B-B14F-4D97-AF65-F5344CB8AC3E}">
        <p14:creationId xmlns:p14="http://schemas.microsoft.com/office/powerpoint/2010/main" val="349552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138703" y="820267"/>
            <a:ext cx="1914597" cy="3045017"/>
          </a:xfrm>
          <a:prstGeom prst="rect">
            <a:avLst/>
          </a:prstGeom>
          <a:noFill/>
          <a:ln w="19050" cap="flat" cmpd="sng" algn="ctr">
            <a:solidFill>
              <a:srgbClr val="E5B704"/>
            </a:solidFill>
            <a:prstDash val="solid"/>
            <a:miter lim="800000"/>
          </a:ln>
          <a:effectLst/>
        </p:spPr>
        <p:txBody>
          <a:bodyPr rtlCol="0" anchor="ctr"/>
          <a:lstStyle/>
          <a:p>
            <a:pPr algn="ctr">
              <a:defRPr/>
            </a:pPr>
            <a:endParaRPr lang="zh-CN" altLang="en-US" kern="0">
              <a:solidFill>
                <a:prstClr val="white"/>
              </a:solidFill>
            </a:endParaRPr>
          </a:p>
        </p:txBody>
      </p:sp>
      <p:sp>
        <p:nvSpPr>
          <p:cNvPr id="21" name="文本框 20"/>
          <p:cNvSpPr txBox="1"/>
          <p:nvPr/>
        </p:nvSpPr>
        <p:spPr>
          <a:xfrm>
            <a:off x="4015429" y="2654776"/>
            <a:ext cx="4161142" cy="393954"/>
          </a:xfrm>
          <a:prstGeom prst="rect">
            <a:avLst/>
          </a:prstGeom>
          <a:solidFill>
            <a:srgbClr val="E5B704"/>
          </a:solidFill>
        </p:spPr>
        <p:txBody>
          <a:bodyPr wrap="square" rtlCol="0">
            <a:noAutofit/>
          </a:bodyPr>
          <a:lstStyle/>
          <a:p>
            <a:pPr algn="ctr">
              <a:lnSpc>
                <a:spcPct val="130000"/>
              </a:lnSpc>
            </a:pPr>
            <a:endParaRPr lang="zh-CN" altLang="en-US" sz="1600" kern="0" spc="2000" dirty="0">
              <a:solidFill>
                <a:srgbClr val="282728"/>
              </a:solidFill>
              <a:latin typeface="Mistral" panose="03090702030407020403" pitchFamily="66" charset="0"/>
              <a:ea typeface="幼圆" panose="02010509060101010101" pitchFamily="49" charset="-122"/>
            </a:endParaRPr>
          </a:p>
        </p:txBody>
      </p:sp>
      <p:sp>
        <p:nvSpPr>
          <p:cNvPr id="23" name="矩形 22"/>
          <p:cNvSpPr/>
          <p:nvPr/>
        </p:nvSpPr>
        <p:spPr>
          <a:xfrm>
            <a:off x="5138702" y="6626004"/>
            <a:ext cx="1914597" cy="231996"/>
          </a:xfrm>
          <a:prstGeom prst="rect">
            <a:avLst/>
          </a:prstGeom>
          <a:solidFill>
            <a:srgbClr val="E5B70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文本框 8"/>
          <p:cNvSpPr txBox="1"/>
          <p:nvPr/>
        </p:nvSpPr>
        <p:spPr>
          <a:xfrm>
            <a:off x="4212664" y="4796391"/>
            <a:ext cx="5464684" cy="738188"/>
          </a:xfrm>
          <a:prstGeom prst="rect">
            <a:avLst/>
          </a:prstGeom>
          <a:noFill/>
        </p:spPr>
        <p:txBody>
          <a:bodyPr/>
          <a:lstStyle/>
          <a:p>
            <a:r>
              <a:rPr lang="en-US" altLang="zh-CN" sz="2400" dirty="0">
                <a:solidFill>
                  <a:schemeClr val="bg1"/>
                </a:solidFill>
                <a:latin typeface="微软雅黑" panose="020B0503020204020204" pitchFamily="34" charset="-122"/>
              </a:rPr>
              <a:t>Conclusion &amp; Discussion</a:t>
            </a:r>
            <a:endParaRPr lang="zh-CN" altLang="en-US" sz="2400" dirty="0">
              <a:solidFill>
                <a:schemeClr val="bg1"/>
              </a:solidFill>
              <a:latin typeface="微软雅黑" panose="020B0503020204020204" pitchFamily="34" charset="-122"/>
            </a:endParaRPr>
          </a:p>
        </p:txBody>
      </p:sp>
      <p:sp>
        <p:nvSpPr>
          <p:cNvPr id="2" name="文本框 1"/>
          <p:cNvSpPr txBox="1"/>
          <p:nvPr/>
        </p:nvSpPr>
        <p:spPr>
          <a:xfrm>
            <a:off x="5246993" y="1163368"/>
            <a:ext cx="1698013" cy="1323439"/>
          </a:xfrm>
          <a:prstGeom prst="rect">
            <a:avLst/>
          </a:prstGeom>
          <a:noFill/>
        </p:spPr>
        <p:txBody>
          <a:bodyPr wrap="square" rtlCol="0">
            <a:spAutoFit/>
          </a:bodyPr>
          <a:lstStyle/>
          <a:p>
            <a:pPr algn="ctr"/>
            <a:r>
              <a:rPr lang="en-US" altLang="zh-CN" sz="4000" b="1" dirty="0">
                <a:solidFill>
                  <a:srgbClr val="E5B704"/>
                </a:solidFill>
                <a:latin typeface="微软雅黑" panose="020B0503020204020204" pitchFamily="34" charset="-122"/>
                <a:ea typeface="微软雅黑" panose="020B0503020204020204" pitchFamily="34" charset="-122"/>
              </a:rPr>
              <a:t>Part    Four</a:t>
            </a:r>
            <a:endParaRPr lang="zh-CN" altLang="en-US" sz="4000" b="1" dirty="0">
              <a:solidFill>
                <a:srgbClr val="E5B704"/>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70066B6-37BC-C04C-A28F-B4EE15FB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34" y="149528"/>
            <a:ext cx="2957442" cy="987485"/>
          </a:xfrm>
          <a:prstGeom prst="rect">
            <a:avLst/>
          </a:prstGeom>
        </p:spPr>
      </p:pic>
    </p:spTree>
    <p:extLst>
      <p:ext uri="{BB962C8B-B14F-4D97-AF65-F5344CB8AC3E}">
        <p14:creationId xmlns:p14="http://schemas.microsoft.com/office/powerpoint/2010/main" val="238737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100815" y="5429657"/>
            <a:ext cx="95250"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椭圆 17"/>
          <p:cNvSpPr/>
          <p:nvPr/>
        </p:nvSpPr>
        <p:spPr>
          <a:xfrm>
            <a:off x="1096053" y="1126120"/>
            <a:ext cx="96837"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椭圆 3"/>
          <p:cNvSpPr/>
          <p:nvPr/>
        </p:nvSpPr>
        <p:spPr>
          <a:xfrm>
            <a:off x="2308903" y="1128466"/>
            <a:ext cx="96837"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1699303" y="1128466"/>
            <a:ext cx="95250" cy="232307"/>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2929615" y="5446082"/>
            <a:ext cx="96838"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2310490" y="5439043"/>
            <a:ext cx="96838" cy="232306"/>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1700890" y="5432002"/>
            <a:ext cx="96838" cy="232307"/>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2926440" y="1149585"/>
            <a:ext cx="95250" cy="232306"/>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794428" y="1290377"/>
            <a:ext cx="10539793" cy="4237834"/>
          </a:xfrm>
          <a:prstGeom prst="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248000" rIns="252000" anchor="ctr"/>
          <a:lstStyle/>
          <a:p>
            <a:pPr algn="just" eaLnBrk="1" fontAlgn="auto" hangingPunct="1">
              <a:lnSpc>
                <a:spcPct val="130000"/>
              </a:lnSpc>
              <a:spcBef>
                <a:spcPts val="600"/>
              </a:spcBef>
              <a:spcAft>
                <a:spcPts val="600"/>
              </a:spcAft>
              <a:defRPr/>
            </a:pPr>
            <a:endParaRPr lang="zh-CN" altLang="en-US" sz="1400" dirty="0">
              <a:solidFill>
                <a:schemeClr val="bg1">
                  <a:lumMod val="65000"/>
                </a:schemeClr>
              </a:solidFill>
              <a:latin typeface="微软雅黑" panose="020B0503020204020204" pitchFamily="34" charset="-122"/>
            </a:endParaRPr>
          </a:p>
        </p:txBody>
      </p:sp>
      <p:sp>
        <p:nvSpPr>
          <p:cNvPr id="13" name="圆角矩形 15"/>
          <p:cNvSpPr/>
          <p:nvPr/>
        </p:nvSpPr>
        <p:spPr>
          <a:xfrm>
            <a:off x="1726290" y="1123773"/>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4" name="圆角矩形 15"/>
          <p:cNvSpPr/>
          <p:nvPr/>
        </p:nvSpPr>
        <p:spPr>
          <a:xfrm>
            <a:off x="2335890" y="1128466"/>
            <a:ext cx="493713"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5" name="圆角矩形 15"/>
          <p:cNvSpPr/>
          <p:nvPr/>
        </p:nvSpPr>
        <p:spPr>
          <a:xfrm>
            <a:off x="2955015" y="1133159"/>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9" name="圆角矩形 15"/>
          <p:cNvSpPr/>
          <p:nvPr/>
        </p:nvSpPr>
        <p:spPr>
          <a:xfrm>
            <a:off x="1126215" y="1121427"/>
            <a:ext cx="492125"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eaLnBrk="1" fontAlgn="auto" hangingPunct="1">
              <a:spcBef>
                <a:spcPts val="0"/>
              </a:spcBef>
              <a:spcAft>
                <a:spcPts val="0"/>
              </a:spcAft>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24" name="TextBox 15"/>
          <p:cNvSpPr txBox="1"/>
          <p:nvPr/>
        </p:nvSpPr>
        <p:spPr>
          <a:xfrm>
            <a:off x="6202547" y="1559393"/>
            <a:ext cx="6572779" cy="458908"/>
          </a:xfrm>
          <a:prstGeom prst="rect">
            <a:avLst/>
          </a:prstGeom>
          <a:noFill/>
        </p:spPr>
        <p:txBody>
          <a:bodyPr wrap="square" rtlCol="0">
            <a:spAutoFit/>
          </a:bodyPr>
          <a:lstStyle/>
          <a:p>
            <a:pPr>
              <a:lnSpc>
                <a:spcPct val="150000"/>
              </a:lnSpc>
            </a:pPr>
            <a:r>
              <a:rPr lang="en-US" altLang="zh-CN" dirty="0">
                <a:solidFill>
                  <a:srgbClr val="E5B704"/>
                </a:solidFill>
                <a:latin typeface="微软雅黑" panose="020B0503020204020204" pitchFamily="34" charset="-122"/>
                <a:ea typeface="微软雅黑" panose="020B0503020204020204" pitchFamily="34" charset="-122"/>
              </a:rPr>
              <a:t>Conclusion</a:t>
            </a:r>
            <a:endParaRPr lang="zh-CN" altLang="en-US" dirty="0">
              <a:solidFill>
                <a:srgbClr val="E5B704"/>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22AFD01C-3FF0-3A45-A77A-EB3DFB4AC8CA}"/>
              </a:ext>
            </a:extLst>
          </p:cNvPr>
          <p:cNvSpPr txBox="1"/>
          <p:nvPr/>
        </p:nvSpPr>
        <p:spPr>
          <a:xfrm>
            <a:off x="4380614" y="2383014"/>
            <a:ext cx="5732376" cy="2308324"/>
          </a:xfrm>
          <a:prstGeom prst="rect">
            <a:avLst/>
          </a:prstGeom>
          <a:noFill/>
        </p:spPr>
        <p:txBody>
          <a:bodyPr wrap="square" rtlCol="0">
            <a:spAutoFit/>
          </a:bodyPr>
          <a:lstStyle/>
          <a:p>
            <a:r>
              <a:rPr kumimoji="1" lang="en-US" altLang="zh-CN" dirty="0">
                <a:solidFill>
                  <a:schemeClr val="bg1"/>
                </a:solidFill>
              </a:rPr>
              <a:t>When central banks charge negative policy rates, they enter unchartered territory. The results suggest potential costs of negative policy rates in terms of limited stimulus and financial instability. Normally, one views high-deposit banks as traditional intermediaries providing most of the lending and being most stable. Negative policy rates have the potential to change the role of these banks for the supply of credit to the real economy.</a:t>
            </a:r>
            <a:endParaRPr kumimoji="1" lang="zh-CN" altLang="en-US" dirty="0">
              <a:solidFill>
                <a:schemeClr val="bg1"/>
              </a:solidFill>
            </a:endParaRPr>
          </a:p>
        </p:txBody>
      </p:sp>
    </p:spTree>
    <p:extLst>
      <p:ext uri="{BB962C8B-B14F-4D97-AF65-F5344CB8AC3E}">
        <p14:creationId xmlns:p14="http://schemas.microsoft.com/office/powerpoint/2010/main" val="727393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5"/>
          <p:cNvSpPr txBox="1"/>
          <p:nvPr/>
        </p:nvSpPr>
        <p:spPr>
          <a:xfrm>
            <a:off x="5377204" y="732287"/>
            <a:ext cx="1884165" cy="499560"/>
          </a:xfrm>
          <a:prstGeom prst="rect">
            <a:avLst/>
          </a:prstGeom>
          <a:noFill/>
        </p:spPr>
        <p:txBody>
          <a:bodyPr wrap="square" rtlCol="0">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Discussion</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燕尾形 1"/>
          <p:cNvSpPr/>
          <p:nvPr/>
        </p:nvSpPr>
        <p:spPr>
          <a:xfrm>
            <a:off x="6850860" y="1837662"/>
            <a:ext cx="2950464" cy="4846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DA16D"/>
              </a:solidFill>
            </a:endParaRPr>
          </a:p>
        </p:txBody>
      </p:sp>
      <p:sp>
        <p:nvSpPr>
          <p:cNvPr id="51" name="燕尾形 50"/>
          <p:cNvSpPr/>
          <p:nvPr/>
        </p:nvSpPr>
        <p:spPr>
          <a:xfrm flipH="1">
            <a:off x="2271437" y="1849168"/>
            <a:ext cx="2950464" cy="4846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DA16D"/>
              </a:solidFill>
            </a:endParaRPr>
          </a:p>
        </p:txBody>
      </p:sp>
      <p:sp>
        <p:nvSpPr>
          <p:cNvPr id="52" name="矩形 51"/>
          <p:cNvSpPr/>
          <p:nvPr/>
        </p:nvSpPr>
        <p:spPr>
          <a:xfrm>
            <a:off x="2672842" y="1920215"/>
            <a:ext cx="850617" cy="338554"/>
          </a:xfrm>
          <a:prstGeom prst="rect">
            <a:avLst/>
          </a:prstGeom>
        </p:spPr>
        <p:txBody>
          <a:bodyPr wrap="none">
            <a:spAutoFit/>
          </a:bodyPr>
          <a:lstStyle/>
          <a:p>
            <a:r>
              <a:rPr lang="en-US" altLang="zh-CN" sz="1600" b="1" dirty="0">
                <a:solidFill>
                  <a:srgbClr val="E5B704"/>
                </a:solidFill>
                <a:latin typeface="微软雅黑" panose="020B0503020204020204" pitchFamily="34" charset="-122"/>
                <a:ea typeface="微软雅黑" panose="020B0503020204020204" pitchFamily="34" charset="-122"/>
              </a:rPr>
              <a:t>Merits</a:t>
            </a:r>
            <a:endParaRPr lang="zh-CN" altLang="en-US" sz="1600" b="1" dirty="0">
              <a:solidFill>
                <a:srgbClr val="E5B704"/>
              </a:solidFill>
            </a:endParaRPr>
          </a:p>
        </p:txBody>
      </p:sp>
      <p:sp>
        <p:nvSpPr>
          <p:cNvPr id="53" name="矩形 52"/>
          <p:cNvSpPr/>
          <p:nvPr/>
        </p:nvSpPr>
        <p:spPr>
          <a:xfrm>
            <a:off x="7261369" y="1920215"/>
            <a:ext cx="2521716" cy="338554"/>
          </a:xfrm>
          <a:prstGeom prst="rect">
            <a:avLst/>
          </a:prstGeom>
        </p:spPr>
        <p:txBody>
          <a:bodyPr wrap="none">
            <a:spAutoFit/>
          </a:bodyPr>
          <a:lstStyle/>
          <a:p>
            <a:r>
              <a:rPr lang="en-US" altLang="zh-CN" sz="1600" b="1" dirty="0">
                <a:solidFill>
                  <a:srgbClr val="E5B704"/>
                </a:solidFill>
                <a:latin typeface="微软雅黑" panose="020B0503020204020204" pitchFamily="34" charset="-122"/>
                <a:ea typeface="微软雅黑" panose="020B0503020204020204" pitchFamily="34" charset="-122"/>
              </a:rPr>
              <a:t>Further considerations</a:t>
            </a:r>
            <a:endParaRPr lang="zh-CN" altLang="en-US" sz="1600" b="1" dirty="0">
              <a:solidFill>
                <a:srgbClr val="E5B704"/>
              </a:solidFill>
              <a:latin typeface="微软雅黑" panose="020B0503020204020204" pitchFamily="34" charset="-122"/>
              <a:ea typeface="微软雅黑" panose="020B0503020204020204" pitchFamily="34" charset="-122"/>
            </a:endParaRPr>
          </a:p>
        </p:txBody>
      </p:sp>
      <p:sp>
        <p:nvSpPr>
          <p:cNvPr id="54" name="TextBox 15"/>
          <p:cNvSpPr txBox="1"/>
          <p:nvPr/>
        </p:nvSpPr>
        <p:spPr>
          <a:xfrm>
            <a:off x="2371788" y="2686986"/>
            <a:ext cx="2749762" cy="2275688"/>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The essay discussed how negative policy rates affect the supply of bank credit in a novel way. It is the first paper to examine empirically how negative policy rates transmit to the real economy, and examined </a:t>
            </a:r>
            <a:r>
              <a:rPr lang="en-US" altLang="zh-CN" sz="1200">
                <a:solidFill>
                  <a:schemeClr val="bg1"/>
                </a:solidFill>
                <a:latin typeface="微软雅黑" panose="020B0503020204020204" pitchFamily="34" charset="-122"/>
                <a:ea typeface="微软雅黑" panose="020B0503020204020204" pitchFamily="34" charset="-122"/>
              </a:rPr>
              <a:t>the possible </a:t>
            </a:r>
            <a:r>
              <a:rPr lang="en-US" altLang="zh-CN" sz="1200" dirty="0">
                <a:solidFill>
                  <a:schemeClr val="bg1"/>
                </a:solidFill>
                <a:latin typeface="微软雅黑" panose="020B0503020204020204" pitchFamily="34" charset="-122"/>
                <a:ea typeface="微软雅黑" panose="020B0503020204020204" pitchFamily="34" charset="-122"/>
              </a:rPr>
              <a:t>bias with convincing data and regression methods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5" name="TextBox 15"/>
          <p:cNvSpPr txBox="1"/>
          <p:nvPr/>
        </p:nvSpPr>
        <p:spPr>
          <a:xfrm>
            <a:off x="7033323" y="2570029"/>
            <a:ext cx="3078240" cy="3383683"/>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One may consider the  following questions after reading the essay:</a:t>
            </a:r>
          </a:p>
          <a:p>
            <a:pPr marL="171450" indent="-171450">
              <a:lnSpc>
                <a:spcPct val="150000"/>
              </a:lnSpc>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 Time horizon: compare </a:t>
            </a:r>
            <a:r>
              <a:rPr lang="en-US" altLang="zh-CN" sz="1200" dirty="0">
                <a:solidFill>
                  <a:schemeClr val="bg1"/>
                </a:solidFill>
                <a:latin typeface="微软雅黑" panose="020B0503020204020204" pitchFamily="34" charset="-122"/>
              </a:rPr>
              <a:t>June , 2014 – December, 2015 to 2011 - 2014, relatively short period, and past may not predict future</a:t>
            </a:r>
            <a:r>
              <a:rPr lang="en-US" altLang="zh-CN" sz="1200" dirty="0">
                <a:solidFill>
                  <a:schemeClr val="bg1"/>
                </a:solidFill>
                <a:latin typeface="微软雅黑" panose="020B0503020204020204" pitchFamily="34" charset="-122"/>
                <a:ea typeface="微软雅黑" panose="020B0503020204020204" pitchFamily="34" charset="-122"/>
              </a:rPr>
              <a:t> </a:t>
            </a:r>
          </a:p>
          <a:p>
            <a:pPr marL="171450" indent="-171450">
              <a:lnSpc>
                <a:spcPct val="150000"/>
              </a:lnSpc>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Consequence of deposit facility rate cut-down may differ in different economy environments</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e.g. Japan)</a:t>
            </a:r>
          </a:p>
          <a:p>
            <a:pPr marL="171450" indent="-171450">
              <a:lnSpc>
                <a:spcPct val="150000"/>
              </a:lnSpc>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Does the cut-down only have negative impact on economy?</a:t>
            </a:r>
          </a:p>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    (example of krone)</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B6F1B106-AAE1-E642-AC86-4DBD19FD6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37" y="332417"/>
            <a:ext cx="2957442" cy="987485"/>
          </a:xfrm>
          <a:prstGeom prst="rect">
            <a:avLst/>
          </a:prstGeom>
        </p:spPr>
      </p:pic>
    </p:spTree>
    <p:extLst>
      <p:ext uri="{BB962C8B-B14F-4D97-AF65-F5344CB8AC3E}">
        <p14:creationId xmlns:p14="http://schemas.microsoft.com/office/powerpoint/2010/main" val="875687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5"/>
          <p:cNvSpPr txBox="1"/>
          <p:nvPr/>
        </p:nvSpPr>
        <p:spPr>
          <a:xfrm>
            <a:off x="4856213" y="2582358"/>
            <a:ext cx="2629107" cy="938719"/>
          </a:xfrm>
          <a:prstGeom prst="rect">
            <a:avLst/>
          </a:prstGeom>
          <a:noFill/>
        </p:spPr>
        <p:txBody>
          <a:bodyPr wrap="square" rtlCol="0">
            <a:spAutoFit/>
          </a:bodyPr>
          <a:lstStyle/>
          <a:p>
            <a:pPr>
              <a:lnSpc>
                <a:spcPct val="150000"/>
              </a:lnSpc>
            </a:pPr>
            <a:r>
              <a:rPr lang="en-US" altLang="zh-CN" sz="4000" dirty="0">
                <a:solidFill>
                  <a:schemeClr val="bg1"/>
                </a:solidFill>
                <a:latin typeface="Times" pitchFamily="2" charset="0"/>
                <a:ea typeface="微软雅黑" panose="020B0503020204020204" pitchFamily="34" charset="-122"/>
              </a:rPr>
              <a:t>Thank You !</a:t>
            </a:r>
            <a:endParaRPr lang="zh-CN" altLang="en-US" sz="4000" dirty="0">
              <a:solidFill>
                <a:schemeClr val="bg1"/>
              </a:solidFill>
              <a:latin typeface="Times" pitchFamily="2" charset="0"/>
              <a:ea typeface="微软雅黑" panose="020B0503020204020204" pitchFamily="34" charset="-122"/>
            </a:endParaRPr>
          </a:p>
        </p:txBody>
      </p:sp>
      <p:pic>
        <p:nvPicPr>
          <p:cNvPr id="9" name="图片 8">
            <a:extLst>
              <a:ext uri="{FF2B5EF4-FFF2-40B4-BE49-F238E27FC236}">
                <a16:creationId xmlns:a16="http://schemas.microsoft.com/office/drawing/2014/main" id="{6E2F7210-4FBB-804B-BB60-8B22AEF8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68" y="351546"/>
            <a:ext cx="2957442" cy="987485"/>
          </a:xfrm>
          <a:prstGeom prst="rect">
            <a:avLst/>
          </a:prstGeom>
        </p:spPr>
      </p:pic>
    </p:spTree>
    <p:extLst>
      <p:ext uri="{BB962C8B-B14F-4D97-AF65-F5344CB8AC3E}">
        <p14:creationId xmlns:p14="http://schemas.microsoft.com/office/powerpoint/2010/main" val="14370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086346" y="1480575"/>
            <a:ext cx="4161142" cy="704875"/>
          </a:xfrm>
          <a:prstGeom prst="rect">
            <a:avLst/>
          </a:prstGeom>
          <a:solidFill>
            <a:srgbClr val="E5B704"/>
          </a:solidFill>
        </p:spPr>
        <p:txBody>
          <a:bodyPr wrap="square" rtlCol="0">
            <a:noAutofit/>
          </a:bodyPr>
          <a:lstStyle/>
          <a:p>
            <a:pPr algn="ctr">
              <a:lnSpc>
                <a:spcPct val="130000"/>
              </a:lnSpc>
            </a:pPr>
            <a:endParaRPr lang="zh-CN" altLang="en-US" sz="1600" kern="0" spc="2000" dirty="0">
              <a:solidFill>
                <a:srgbClr val="282728"/>
              </a:solidFill>
              <a:latin typeface="Mistral" panose="03090702030407020403" pitchFamily="66" charset="0"/>
              <a:ea typeface="幼圆" panose="02010509060101010101" pitchFamily="49" charset="-122"/>
            </a:endParaRPr>
          </a:p>
        </p:txBody>
      </p:sp>
      <p:sp>
        <p:nvSpPr>
          <p:cNvPr id="23" name="矩形 22"/>
          <p:cNvSpPr/>
          <p:nvPr/>
        </p:nvSpPr>
        <p:spPr>
          <a:xfrm>
            <a:off x="5138702" y="6626004"/>
            <a:ext cx="1914597" cy="231996"/>
          </a:xfrm>
          <a:prstGeom prst="rect">
            <a:avLst/>
          </a:prstGeom>
          <a:solidFill>
            <a:srgbClr val="E5B70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文本框 8"/>
          <p:cNvSpPr txBox="1"/>
          <p:nvPr/>
        </p:nvSpPr>
        <p:spPr>
          <a:xfrm>
            <a:off x="2470569" y="2807537"/>
            <a:ext cx="8000425" cy="738188"/>
          </a:xfrm>
          <a:prstGeom prst="rect">
            <a:avLst/>
          </a:prstGeom>
          <a:noFill/>
        </p:spPr>
        <p:txBody>
          <a:bodyPr/>
          <a:lstStyle/>
          <a:p>
            <a:r>
              <a:rPr lang="en-US" altLang="zh-CN" dirty="0">
                <a:solidFill>
                  <a:schemeClr val="bg1"/>
                </a:solidFill>
                <a:latin typeface="微软雅黑" panose="020B0503020204020204" pitchFamily="34" charset="-122"/>
              </a:rPr>
              <a:t>On June 5, 2014, the ECB (European Central Bank) Governing Council lowered the deposit facility (DF) rate to - 0.10%. Shortly after, on September 4, 2014, the DF rate was lowered again to -0.20%. </a:t>
            </a:r>
          </a:p>
          <a:p>
            <a:endParaRPr lang="en-US" altLang="zh-CN" dirty="0">
              <a:solidFill>
                <a:schemeClr val="bg1"/>
              </a:solidFill>
              <a:latin typeface="微软雅黑" panose="020B0503020204020204" pitchFamily="34" charset="-122"/>
            </a:endParaRPr>
          </a:p>
          <a:p>
            <a:r>
              <a:rPr lang="en-US" altLang="zh-CN" dirty="0">
                <a:solidFill>
                  <a:schemeClr val="bg1"/>
                </a:solidFill>
                <a:latin typeface="微软雅黑" panose="020B0503020204020204" pitchFamily="34" charset="-122"/>
              </a:rPr>
              <a:t>The setting of negative rates in mid-2014 was seen as a bold and controversial move. Especially the cut in September came as a surprise. Since then, the ECB has lowered the DF rate two more times, on December 9, 2015, to -0.30%, and on March 6, 2016, to -0.40%.</a:t>
            </a:r>
            <a:endParaRPr lang="zh-CN" altLang="en-US" dirty="0">
              <a:solidFill>
                <a:schemeClr val="bg1"/>
              </a:solidFill>
              <a:latin typeface="微软雅黑" panose="020B0503020204020204" pitchFamily="34" charset="-122"/>
            </a:endParaRPr>
          </a:p>
        </p:txBody>
      </p:sp>
      <p:pic>
        <p:nvPicPr>
          <p:cNvPr id="4" name="图片 3">
            <a:extLst>
              <a:ext uri="{FF2B5EF4-FFF2-40B4-BE49-F238E27FC236}">
                <a16:creationId xmlns:a16="http://schemas.microsoft.com/office/drawing/2014/main" id="{B70066B6-37BC-C04C-A28F-B4EE15FB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34" y="149528"/>
            <a:ext cx="2957442" cy="987485"/>
          </a:xfrm>
          <a:prstGeom prst="rect">
            <a:avLst/>
          </a:prstGeom>
        </p:spPr>
      </p:pic>
      <p:sp>
        <p:nvSpPr>
          <p:cNvPr id="3" name="文本框 2">
            <a:extLst>
              <a:ext uri="{FF2B5EF4-FFF2-40B4-BE49-F238E27FC236}">
                <a16:creationId xmlns:a16="http://schemas.microsoft.com/office/drawing/2014/main" id="{78E3B124-455B-E441-AD21-F5B62855ED6A}"/>
              </a:ext>
            </a:extLst>
          </p:cNvPr>
          <p:cNvSpPr txBox="1"/>
          <p:nvPr/>
        </p:nvSpPr>
        <p:spPr>
          <a:xfrm>
            <a:off x="5138702" y="1506423"/>
            <a:ext cx="2375209" cy="646331"/>
          </a:xfrm>
          <a:prstGeom prst="rect">
            <a:avLst/>
          </a:prstGeom>
          <a:noFill/>
        </p:spPr>
        <p:txBody>
          <a:bodyPr wrap="square" rtlCol="0">
            <a:spAutoFit/>
          </a:bodyPr>
          <a:lstStyle/>
          <a:p>
            <a:r>
              <a:rPr kumimoji="1" lang="en-US" altLang="zh-CN" sz="3600" dirty="0">
                <a:solidFill>
                  <a:schemeClr val="bg1"/>
                </a:solidFill>
              </a:rPr>
              <a:t>background</a:t>
            </a:r>
            <a:endParaRPr kumimoji="1" lang="zh-CN" altLang="en-US" sz="3600" dirty="0">
              <a:solidFill>
                <a:schemeClr val="bg1"/>
              </a:solidFill>
            </a:endParaRPr>
          </a:p>
        </p:txBody>
      </p:sp>
    </p:spTree>
    <p:extLst>
      <p:ext uri="{BB962C8B-B14F-4D97-AF65-F5344CB8AC3E}">
        <p14:creationId xmlns:p14="http://schemas.microsoft.com/office/powerpoint/2010/main" val="311063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5"/>
          <p:cNvSpPr txBox="1"/>
          <p:nvPr/>
        </p:nvSpPr>
        <p:spPr>
          <a:xfrm>
            <a:off x="5319366" y="1946916"/>
            <a:ext cx="5838092"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There is special role for bank deposits. </a:t>
            </a:r>
          </a:p>
          <a:p>
            <a:pPr marL="285750" indent="-28575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Banks should generally lend more when the policy rate decreases. A lower (positive) policy rate lowers banks’ cost of funding, and thereby increases bank net worth. More net worth, in turn, reduces banks’ external-finance premium, allowing banks to expand lending. </a:t>
            </a:r>
          </a:p>
          <a:p>
            <a:pPr marL="285750" indent="-28575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When the policy rate decreases, banks with higher net worth have more “skin-in-the-game” (or, equivalently, a higher franchise value) and should take less risk.</a:t>
            </a:r>
            <a:endParaRPr lang="zh-CN" altLang="en-US" dirty="0">
              <a:solidFill>
                <a:srgbClr val="E5B704"/>
              </a:solidFill>
              <a:ea typeface="微软雅黑" panose="020B0503020204020204" pitchFamily="34" charset="-122"/>
            </a:endParaRPr>
          </a:p>
        </p:txBody>
      </p:sp>
      <p:sp>
        <p:nvSpPr>
          <p:cNvPr id="34" name="矩形 33"/>
          <p:cNvSpPr/>
          <p:nvPr/>
        </p:nvSpPr>
        <p:spPr>
          <a:xfrm>
            <a:off x="5903938" y="1010714"/>
            <a:ext cx="3507692" cy="584775"/>
          </a:xfrm>
          <a:prstGeom prst="rect">
            <a:avLst/>
          </a:prstGeom>
          <a:solidFill>
            <a:schemeClr val="bg1">
              <a:lumMod val="50000"/>
            </a:schemeClr>
          </a:solidFill>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The typical view</a:t>
            </a:r>
            <a:endParaRPr lang="zh-CN" altLang="en-US" sz="3200" b="1" dirty="0">
              <a:solidFill>
                <a:schemeClr val="bg1"/>
              </a:solidFill>
            </a:endParaRPr>
          </a:p>
        </p:txBody>
      </p:sp>
      <p:pic>
        <p:nvPicPr>
          <p:cNvPr id="3" name="图片 2">
            <a:extLst>
              <a:ext uri="{FF2B5EF4-FFF2-40B4-BE49-F238E27FC236}">
                <a16:creationId xmlns:a16="http://schemas.microsoft.com/office/drawing/2014/main" id="{3A6E05E8-33D7-4E45-B3D7-B7EEB544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786" y="2729892"/>
            <a:ext cx="2918426" cy="1909965"/>
          </a:xfrm>
          <a:prstGeom prst="rect">
            <a:avLst/>
          </a:prstGeom>
        </p:spPr>
      </p:pic>
      <p:pic>
        <p:nvPicPr>
          <p:cNvPr id="10" name="图片 9">
            <a:extLst>
              <a:ext uri="{FF2B5EF4-FFF2-40B4-BE49-F238E27FC236}">
                <a16:creationId xmlns:a16="http://schemas.microsoft.com/office/drawing/2014/main" id="{924DE3F5-9A2F-394D-9187-ADAB13DC0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Tree>
    <p:extLst>
      <p:ext uri="{BB962C8B-B14F-4D97-AF65-F5344CB8AC3E}">
        <p14:creationId xmlns:p14="http://schemas.microsoft.com/office/powerpoint/2010/main" val="9288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5"/>
          <p:cNvSpPr txBox="1"/>
          <p:nvPr/>
        </p:nvSpPr>
        <p:spPr>
          <a:xfrm>
            <a:off x="1141819" y="2229985"/>
            <a:ext cx="6408908" cy="2814617"/>
          </a:xfrm>
          <a:prstGeom prst="rect">
            <a:avLst/>
          </a:prstGeom>
          <a:noFill/>
        </p:spPr>
        <p:txBody>
          <a:bodyPr wrap="square" rtlCol="0">
            <a:spAutoFit/>
          </a:bodyPr>
          <a:lstStyle/>
          <a:p>
            <a:pPr>
              <a:lnSpc>
                <a:spcPct val="150000"/>
              </a:lnSpc>
            </a:pPr>
            <a:r>
              <a:rPr lang="en-US" altLang="zh-CN" sz="2000" dirty="0">
                <a:solidFill>
                  <a:srgbClr val="E5B704"/>
                </a:solidFill>
                <a:ea typeface="微软雅黑" panose="020B0503020204020204" pitchFamily="34" charset="-122"/>
              </a:rPr>
              <a:t>After the cutting down of deposit facility rate, banks with more deposits </a:t>
            </a:r>
            <a:r>
              <a:rPr lang="en-US" altLang="zh-CN" sz="2000" b="1" dirty="0">
                <a:solidFill>
                  <a:schemeClr val="bg1"/>
                </a:solidFill>
                <a:ea typeface="微软雅黑" panose="020B0503020204020204" pitchFamily="34" charset="-122"/>
              </a:rPr>
              <a:t>concentrate their lending on riskier firms in the market for syndicated loans</a:t>
            </a:r>
            <a:r>
              <a:rPr lang="en-US" altLang="zh-CN" sz="2000" dirty="0">
                <a:solidFill>
                  <a:schemeClr val="bg1"/>
                </a:solidFill>
                <a:ea typeface="微软雅黑" panose="020B0503020204020204" pitchFamily="34" charset="-122"/>
              </a:rPr>
              <a:t>. </a:t>
            </a:r>
            <a:r>
              <a:rPr lang="en-US" altLang="zh-CN" sz="2000" dirty="0">
                <a:solidFill>
                  <a:srgbClr val="E5B704"/>
                </a:solidFill>
                <a:ea typeface="微软雅黑" panose="020B0503020204020204" pitchFamily="34" charset="-122"/>
              </a:rPr>
              <a:t>A one-standard-deviation increase in banks’ deposit ratio leads to the financing of firms with </a:t>
            </a:r>
            <a:r>
              <a:rPr lang="en-US" altLang="zh-CN" sz="2000" b="1" dirty="0">
                <a:solidFill>
                  <a:schemeClr val="bg1"/>
                </a:solidFill>
                <a:ea typeface="微软雅黑" panose="020B0503020204020204" pitchFamily="34" charset="-122"/>
              </a:rPr>
              <a:t>at least 16% higher return-on-assets volatility and to a reduction in lending of at least 13%. </a:t>
            </a:r>
            <a:endParaRPr lang="zh-CN" altLang="en-US" sz="2000" b="1" dirty="0">
              <a:solidFill>
                <a:schemeClr val="bg1"/>
              </a:solidFill>
              <a:ea typeface="微软雅黑" panose="020B0503020204020204" pitchFamily="34" charset="-122"/>
            </a:endParaRPr>
          </a:p>
        </p:txBody>
      </p:sp>
      <p:sp>
        <p:nvSpPr>
          <p:cNvPr id="34" name="矩形 33"/>
          <p:cNvSpPr/>
          <p:nvPr/>
        </p:nvSpPr>
        <p:spPr>
          <a:xfrm>
            <a:off x="4972008" y="1223766"/>
            <a:ext cx="2785314" cy="584775"/>
          </a:xfrm>
          <a:prstGeom prst="rect">
            <a:avLst/>
          </a:prstGeom>
          <a:solidFill>
            <a:schemeClr val="bg1">
              <a:lumMod val="50000"/>
            </a:schemeClr>
          </a:solidFill>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However……</a:t>
            </a:r>
            <a:endParaRPr lang="zh-CN" altLang="en-US" sz="3200" b="1" dirty="0">
              <a:solidFill>
                <a:schemeClr val="bg1"/>
              </a:solidFill>
            </a:endParaRPr>
          </a:p>
        </p:txBody>
      </p:sp>
      <p:pic>
        <p:nvPicPr>
          <p:cNvPr id="10" name="图片 9">
            <a:extLst>
              <a:ext uri="{FF2B5EF4-FFF2-40B4-BE49-F238E27FC236}">
                <a16:creationId xmlns:a16="http://schemas.microsoft.com/office/drawing/2014/main" id="{924DE3F5-9A2F-394D-9187-ADAB13DC0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2" name="文本框 1">
            <a:extLst>
              <a:ext uri="{FF2B5EF4-FFF2-40B4-BE49-F238E27FC236}">
                <a16:creationId xmlns:a16="http://schemas.microsoft.com/office/drawing/2014/main" id="{4BDA7A78-1506-A64B-AA58-962DFB01BA2E}"/>
              </a:ext>
            </a:extLst>
          </p:cNvPr>
          <p:cNvSpPr txBox="1"/>
          <p:nvPr/>
        </p:nvSpPr>
        <p:spPr>
          <a:xfrm>
            <a:off x="5545525" y="5311068"/>
            <a:ext cx="2509025" cy="646331"/>
          </a:xfrm>
          <a:prstGeom prst="rect">
            <a:avLst/>
          </a:prstGeom>
          <a:noFill/>
        </p:spPr>
        <p:txBody>
          <a:bodyPr wrap="square" rtlCol="0">
            <a:spAutoFit/>
          </a:bodyPr>
          <a:lstStyle/>
          <a:p>
            <a:r>
              <a:rPr kumimoji="1" lang="en-US" altLang="zh-CN" sz="3600" b="1" dirty="0">
                <a:solidFill>
                  <a:srgbClr val="C00000"/>
                </a:solidFill>
              </a:rPr>
              <a:t>Why?</a:t>
            </a:r>
            <a:endParaRPr kumimoji="1" lang="zh-CN" altLang="en-US" sz="3600" b="1" dirty="0">
              <a:solidFill>
                <a:srgbClr val="C00000"/>
              </a:solidFill>
            </a:endParaRPr>
          </a:p>
        </p:txBody>
      </p:sp>
      <p:pic>
        <p:nvPicPr>
          <p:cNvPr id="11" name="图片 10">
            <a:extLst>
              <a:ext uri="{FF2B5EF4-FFF2-40B4-BE49-F238E27FC236}">
                <a16:creationId xmlns:a16="http://schemas.microsoft.com/office/drawing/2014/main" id="{A6796C71-E706-FC40-B90C-7E97DF29A18B}"/>
              </a:ext>
            </a:extLst>
          </p:cNvPr>
          <p:cNvPicPr>
            <a:picLocks noChangeAspect="1"/>
          </p:cNvPicPr>
          <p:nvPr/>
        </p:nvPicPr>
        <p:blipFill>
          <a:blip r:embed="rId3"/>
          <a:stretch>
            <a:fillRect/>
          </a:stretch>
        </p:blipFill>
        <p:spPr>
          <a:xfrm>
            <a:off x="8054550" y="2504917"/>
            <a:ext cx="2615474" cy="2513762"/>
          </a:xfrm>
          <a:prstGeom prst="rect">
            <a:avLst/>
          </a:prstGeom>
        </p:spPr>
      </p:pic>
    </p:spTree>
    <p:extLst>
      <p:ext uri="{BB962C8B-B14F-4D97-AF65-F5344CB8AC3E}">
        <p14:creationId xmlns:p14="http://schemas.microsoft.com/office/powerpoint/2010/main" val="36243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100815" y="5429657"/>
            <a:ext cx="95250"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椭圆 17"/>
          <p:cNvSpPr/>
          <p:nvPr/>
        </p:nvSpPr>
        <p:spPr>
          <a:xfrm>
            <a:off x="1096053" y="1126120"/>
            <a:ext cx="96837"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椭圆 3"/>
          <p:cNvSpPr/>
          <p:nvPr/>
        </p:nvSpPr>
        <p:spPr>
          <a:xfrm>
            <a:off x="2308903" y="1128466"/>
            <a:ext cx="96837"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1699303" y="1128466"/>
            <a:ext cx="95250" cy="232307"/>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2929615" y="5446082"/>
            <a:ext cx="96838" cy="229960"/>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2310490" y="5439043"/>
            <a:ext cx="96838" cy="232306"/>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1700890" y="5432002"/>
            <a:ext cx="96838" cy="232307"/>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2926440" y="1149585"/>
            <a:ext cx="95250" cy="232306"/>
          </a:xfrm>
          <a:prstGeom prst="ellipse">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794428" y="1290377"/>
            <a:ext cx="10539793" cy="4237834"/>
          </a:xfrm>
          <a:prstGeom prst="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248000" rIns="252000" anchor="ctr"/>
          <a:lstStyle/>
          <a:p>
            <a:pPr algn="just" eaLnBrk="1" fontAlgn="auto" hangingPunct="1">
              <a:lnSpc>
                <a:spcPct val="130000"/>
              </a:lnSpc>
              <a:spcBef>
                <a:spcPts val="600"/>
              </a:spcBef>
              <a:spcAft>
                <a:spcPts val="600"/>
              </a:spcAft>
              <a:defRPr/>
            </a:pPr>
            <a:endParaRPr lang="zh-CN" altLang="en-US" sz="1400" dirty="0">
              <a:solidFill>
                <a:schemeClr val="bg1">
                  <a:lumMod val="65000"/>
                </a:schemeClr>
              </a:solidFill>
              <a:latin typeface="微软雅黑" panose="020B0503020204020204" pitchFamily="34" charset="-122"/>
            </a:endParaRPr>
          </a:p>
        </p:txBody>
      </p:sp>
      <p:sp>
        <p:nvSpPr>
          <p:cNvPr id="13" name="圆角矩形 15"/>
          <p:cNvSpPr/>
          <p:nvPr/>
        </p:nvSpPr>
        <p:spPr>
          <a:xfrm>
            <a:off x="1726290" y="1123773"/>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4" name="圆角矩形 15"/>
          <p:cNvSpPr/>
          <p:nvPr/>
        </p:nvSpPr>
        <p:spPr>
          <a:xfrm>
            <a:off x="2335890" y="1128466"/>
            <a:ext cx="493713"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5" name="圆角矩形 15"/>
          <p:cNvSpPr/>
          <p:nvPr/>
        </p:nvSpPr>
        <p:spPr>
          <a:xfrm>
            <a:off x="2955015" y="1133159"/>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5B70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19" name="圆角矩形 15"/>
          <p:cNvSpPr/>
          <p:nvPr/>
        </p:nvSpPr>
        <p:spPr>
          <a:xfrm>
            <a:off x="1126215" y="1121427"/>
            <a:ext cx="492125"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 fmla="*/ 50562 w 698634"/>
              <a:gd name="connsiteY0" fmla="*/ 108014 h 4248472"/>
              <a:gd name="connsiteX1" fmla="*/ 158576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50562 w 698634"/>
              <a:gd name="connsiteY0" fmla="*/ 108014 h 4248472"/>
              <a:gd name="connsiteX1" fmla="*/ 29988 w 698634"/>
              <a:gd name="connsiteY1" fmla="*/ 0 h 4248472"/>
              <a:gd name="connsiteX2" fmla="*/ 590620 w 698634"/>
              <a:gd name="connsiteY2" fmla="*/ 0 h 4248472"/>
              <a:gd name="connsiteX3" fmla="*/ 698634 w 698634"/>
              <a:gd name="connsiteY3" fmla="*/ 108014 h 4248472"/>
              <a:gd name="connsiteX4" fmla="*/ 698634 w 698634"/>
              <a:gd name="connsiteY4" fmla="*/ 4140458 h 4248472"/>
              <a:gd name="connsiteX5" fmla="*/ 590620 w 698634"/>
              <a:gd name="connsiteY5" fmla="*/ 4248472 h 4248472"/>
              <a:gd name="connsiteX6" fmla="*/ 20463 w 698634"/>
              <a:gd name="connsiteY6" fmla="*/ 4248472 h 4248472"/>
              <a:gd name="connsiteX7" fmla="*/ 50562 w 698634"/>
              <a:gd name="connsiteY7" fmla="*/ 4140458 h 4248472"/>
              <a:gd name="connsiteX8" fmla="*/ 50562 w 698634"/>
              <a:gd name="connsiteY8" fmla="*/ 108014 h 4248472"/>
              <a:gd name="connsiteX0" fmla="*/ 62842 w 710914"/>
              <a:gd name="connsiteY0" fmla="*/ 108014 h 4248472"/>
              <a:gd name="connsiteX1" fmla="*/ 18456 w 710914"/>
              <a:gd name="connsiteY1" fmla="*/ 0 h 4248472"/>
              <a:gd name="connsiteX2" fmla="*/ 602900 w 710914"/>
              <a:gd name="connsiteY2" fmla="*/ 0 h 4248472"/>
              <a:gd name="connsiteX3" fmla="*/ 710914 w 710914"/>
              <a:gd name="connsiteY3" fmla="*/ 108014 h 4248472"/>
              <a:gd name="connsiteX4" fmla="*/ 710914 w 710914"/>
              <a:gd name="connsiteY4" fmla="*/ 4140458 h 4248472"/>
              <a:gd name="connsiteX5" fmla="*/ 602900 w 710914"/>
              <a:gd name="connsiteY5" fmla="*/ 4248472 h 4248472"/>
              <a:gd name="connsiteX6" fmla="*/ 32743 w 710914"/>
              <a:gd name="connsiteY6" fmla="*/ 4248472 h 4248472"/>
              <a:gd name="connsiteX7" fmla="*/ 62842 w 710914"/>
              <a:gd name="connsiteY7" fmla="*/ 4140458 h 4248472"/>
              <a:gd name="connsiteX8" fmla="*/ 62842 w 710914"/>
              <a:gd name="connsiteY8" fmla="*/ 108014 h 4248472"/>
              <a:gd name="connsiteX0" fmla="*/ 92736 w 740808"/>
              <a:gd name="connsiteY0" fmla="*/ 108014 h 4248472"/>
              <a:gd name="connsiteX1" fmla="*/ 15013 w 740808"/>
              <a:gd name="connsiteY1" fmla="*/ 0 h 4248472"/>
              <a:gd name="connsiteX2" fmla="*/ 632794 w 740808"/>
              <a:gd name="connsiteY2" fmla="*/ 0 h 4248472"/>
              <a:gd name="connsiteX3" fmla="*/ 740808 w 740808"/>
              <a:gd name="connsiteY3" fmla="*/ 108014 h 4248472"/>
              <a:gd name="connsiteX4" fmla="*/ 740808 w 740808"/>
              <a:gd name="connsiteY4" fmla="*/ 4140458 h 4248472"/>
              <a:gd name="connsiteX5" fmla="*/ 632794 w 740808"/>
              <a:gd name="connsiteY5" fmla="*/ 4248472 h 4248472"/>
              <a:gd name="connsiteX6" fmla="*/ 62637 w 740808"/>
              <a:gd name="connsiteY6" fmla="*/ 4248472 h 4248472"/>
              <a:gd name="connsiteX7" fmla="*/ 92736 w 740808"/>
              <a:gd name="connsiteY7" fmla="*/ 4140458 h 4248472"/>
              <a:gd name="connsiteX8" fmla="*/ 92736 w 740808"/>
              <a:gd name="connsiteY8" fmla="*/ 108014 h 4248472"/>
              <a:gd name="connsiteX0" fmla="*/ 89231 w 737303"/>
              <a:gd name="connsiteY0" fmla="*/ 108464 h 4248922"/>
              <a:gd name="connsiteX1" fmla="*/ 11508 w 737303"/>
              <a:gd name="connsiteY1" fmla="*/ 450 h 4248922"/>
              <a:gd name="connsiteX2" fmla="*/ 629289 w 737303"/>
              <a:gd name="connsiteY2" fmla="*/ 450 h 4248922"/>
              <a:gd name="connsiteX3" fmla="*/ 737303 w 737303"/>
              <a:gd name="connsiteY3" fmla="*/ 108464 h 4248922"/>
              <a:gd name="connsiteX4" fmla="*/ 737303 w 737303"/>
              <a:gd name="connsiteY4" fmla="*/ 4140908 h 4248922"/>
              <a:gd name="connsiteX5" fmla="*/ 629289 w 737303"/>
              <a:gd name="connsiteY5" fmla="*/ 4248922 h 4248922"/>
              <a:gd name="connsiteX6" fmla="*/ 59132 w 737303"/>
              <a:gd name="connsiteY6" fmla="*/ 4248922 h 4248922"/>
              <a:gd name="connsiteX7" fmla="*/ 89231 w 737303"/>
              <a:gd name="connsiteY7" fmla="*/ 4140908 h 4248922"/>
              <a:gd name="connsiteX8" fmla="*/ 89231 w 737303"/>
              <a:gd name="connsiteY8" fmla="*/ 108464 h 4248922"/>
              <a:gd name="connsiteX0" fmla="*/ 89231 w 737303"/>
              <a:gd name="connsiteY0" fmla="*/ 146114 h 4248472"/>
              <a:gd name="connsiteX1" fmla="*/ 11508 w 737303"/>
              <a:gd name="connsiteY1" fmla="*/ 0 h 4248472"/>
              <a:gd name="connsiteX2" fmla="*/ 629289 w 737303"/>
              <a:gd name="connsiteY2" fmla="*/ 0 h 4248472"/>
              <a:gd name="connsiteX3" fmla="*/ 737303 w 737303"/>
              <a:gd name="connsiteY3" fmla="*/ 108014 h 4248472"/>
              <a:gd name="connsiteX4" fmla="*/ 737303 w 737303"/>
              <a:gd name="connsiteY4" fmla="*/ 4140458 h 4248472"/>
              <a:gd name="connsiteX5" fmla="*/ 629289 w 737303"/>
              <a:gd name="connsiteY5" fmla="*/ 4248472 h 4248472"/>
              <a:gd name="connsiteX6" fmla="*/ 59132 w 737303"/>
              <a:gd name="connsiteY6" fmla="*/ 4248472 h 4248472"/>
              <a:gd name="connsiteX7" fmla="*/ 89231 w 737303"/>
              <a:gd name="connsiteY7" fmla="*/ 4140458 h 4248472"/>
              <a:gd name="connsiteX8" fmla="*/ 89231 w 737303"/>
              <a:gd name="connsiteY8" fmla="*/ 146114 h 424847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60114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482"/>
              <a:gd name="connsiteX1" fmla="*/ 12490 w 738285"/>
              <a:gd name="connsiteY1" fmla="*/ 10 h 4248482"/>
              <a:gd name="connsiteX2" fmla="*/ 630271 w 738285"/>
              <a:gd name="connsiteY2" fmla="*/ 10 h 4248482"/>
              <a:gd name="connsiteX3" fmla="*/ 738285 w 738285"/>
              <a:gd name="connsiteY3" fmla="*/ 108024 h 4248482"/>
              <a:gd name="connsiteX4" fmla="*/ 738285 w 738285"/>
              <a:gd name="connsiteY4" fmla="*/ 4140468 h 4248482"/>
              <a:gd name="connsiteX5" fmla="*/ 630271 w 738285"/>
              <a:gd name="connsiteY5" fmla="*/ 4248482 h 4248482"/>
              <a:gd name="connsiteX6" fmla="*/ 36302 w 738285"/>
              <a:gd name="connsiteY6" fmla="*/ 4248482 h 4248482"/>
              <a:gd name="connsiteX7" fmla="*/ 90213 w 738285"/>
              <a:gd name="connsiteY7" fmla="*/ 4140468 h 4248482"/>
              <a:gd name="connsiteX8" fmla="*/ 90213 w 738285"/>
              <a:gd name="connsiteY8" fmla="*/ 146124 h 4248482"/>
              <a:gd name="connsiteX0" fmla="*/ 90213 w 738285"/>
              <a:gd name="connsiteY0" fmla="*/ 146124 h 4248500"/>
              <a:gd name="connsiteX1" fmla="*/ 12490 w 738285"/>
              <a:gd name="connsiteY1" fmla="*/ 10 h 4248500"/>
              <a:gd name="connsiteX2" fmla="*/ 630271 w 738285"/>
              <a:gd name="connsiteY2" fmla="*/ 10 h 4248500"/>
              <a:gd name="connsiteX3" fmla="*/ 738285 w 738285"/>
              <a:gd name="connsiteY3" fmla="*/ 108024 h 4248500"/>
              <a:gd name="connsiteX4" fmla="*/ 738285 w 738285"/>
              <a:gd name="connsiteY4" fmla="*/ 4140468 h 4248500"/>
              <a:gd name="connsiteX5" fmla="*/ 630271 w 738285"/>
              <a:gd name="connsiteY5" fmla="*/ 4248482 h 4248500"/>
              <a:gd name="connsiteX6" fmla="*/ 36302 w 738285"/>
              <a:gd name="connsiteY6" fmla="*/ 4248482 h 4248500"/>
              <a:gd name="connsiteX7" fmla="*/ 90213 w 738285"/>
              <a:gd name="connsiteY7" fmla="*/ 4140468 h 4248500"/>
              <a:gd name="connsiteX8" fmla="*/ 90213 w 738285"/>
              <a:gd name="connsiteY8" fmla="*/ 146124 h 42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eaLnBrk="1" fontAlgn="auto" hangingPunct="1">
              <a:spcBef>
                <a:spcPts val="0"/>
              </a:spcBef>
              <a:spcAft>
                <a:spcPts val="0"/>
              </a:spcAft>
              <a:defRPr/>
            </a:pPr>
            <a:endParaRPr lang="zh-CN" altLang="en-US" dirty="0">
              <a:solidFill>
                <a:srgbClr val="282728"/>
              </a:solidFill>
              <a:latin typeface="微软雅黑" panose="020B0503020204020204" pitchFamily="34" charset="-122"/>
              <a:ea typeface="微软雅黑" panose="020B0503020204020204" pitchFamily="34" charset="-122"/>
            </a:endParaRPr>
          </a:p>
        </p:txBody>
      </p:sp>
      <p:sp>
        <p:nvSpPr>
          <p:cNvPr id="24" name="TextBox 15"/>
          <p:cNvSpPr txBox="1"/>
          <p:nvPr/>
        </p:nvSpPr>
        <p:spPr>
          <a:xfrm>
            <a:off x="4368314" y="1814574"/>
            <a:ext cx="6572779" cy="2951898"/>
          </a:xfrm>
          <a:prstGeom prst="rect">
            <a:avLst/>
          </a:prstGeom>
          <a:noFill/>
        </p:spPr>
        <p:txBody>
          <a:bodyPr wrap="square" rtlCol="0">
            <a:spAutoFit/>
          </a:bodyPr>
          <a:lstStyle/>
          <a:p>
            <a:pPr>
              <a:lnSpc>
                <a:spcPct val="150000"/>
              </a:lnSpc>
            </a:pPr>
            <a:r>
              <a:rPr lang="en-US" altLang="zh-CN" dirty="0">
                <a:solidFill>
                  <a:srgbClr val="E5B704"/>
                </a:solidFill>
                <a:latin typeface="微软雅黑" panose="020B0503020204020204" pitchFamily="34" charset="-122"/>
                <a:ea typeface="微软雅黑" panose="020B0503020204020204" pitchFamily="34" charset="-122"/>
              </a:rPr>
              <a:t>The authors introduced a new effect that kicks in when the policy rate becomes negative. When the policy rate becomes negative, greater reliance on deposits (relative to market-based debt) has an adverse effect on bank net worth. This adverse effect on bank net worth explains why banks with more deposits should lend less and take more risk once the policy rate becomes negative. </a:t>
            </a:r>
            <a:endParaRPr lang="zh-CN" altLang="en-US" dirty="0">
              <a:solidFill>
                <a:srgbClr val="E5B70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969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5"/>
          <p:cNvSpPr txBox="1"/>
          <p:nvPr/>
        </p:nvSpPr>
        <p:spPr>
          <a:xfrm>
            <a:off x="1252656" y="1709477"/>
            <a:ext cx="9983380" cy="46198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Deposit funding hurts bank net worth </a:t>
            </a:r>
            <a:r>
              <a:rPr lang="en-US" altLang="zh-CN" dirty="0">
                <a:solidFill>
                  <a:schemeClr val="bg1"/>
                </a:solidFill>
                <a:ea typeface="微软雅黑" panose="020B0503020204020204" pitchFamily="34" charset="-122"/>
              </a:rPr>
              <a:t>because the lower negative policy rate does not transmit to lower negative deposit rates, while it does transmit to lower negative market rates. </a:t>
            </a:r>
          </a:p>
          <a:p>
            <a:pPr marL="342900" indent="-34290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Normally, lower positive policy rates transmit to lower rates on both deposits and market-based debt. We show </a:t>
            </a:r>
            <a:r>
              <a:rPr lang="en-US" altLang="zh-CN" dirty="0">
                <a:solidFill>
                  <a:schemeClr val="bg1"/>
                </a:solidFill>
                <a:ea typeface="微软雅黑" panose="020B0503020204020204" pitchFamily="34" charset="-122"/>
              </a:rPr>
              <a:t>this is no longer the case for deposit rates once the ECB sets negative rates</a:t>
            </a:r>
            <a:r>
              <a:rPr lang="en-US" altLang="zh-CN" dirty="0">
                <a:solidFill>
                  <a:srgbClr val="E5B704"/>
                </a:solidFill>
                <a:ea typeface="微软雅黑" panose="020B0503020204020204" pitchFamily="34" charset="-122"/>
              </a:rPr>
              <a:t>. Hence, banks relying more on deposit funding relative to market-based funding experience a lower reduction in their cost of funding, which adversely affects their net worth. </a:t>
            </a:r>
          </a:p>
          <a:p>
            <a:pPr marL="342900" indent="-342900">
              <a:lnSpc>
                <a:spcPct val="150000"/>
              </a:lnSpc>
              <a:buFont typeface="Arial" panose="020B0604020202020204" pitchFamily="34" charset="0"/>
              <a:buChar char="•"/>
            </a:pPr>
            <a:r>
              <a:rPr lang="en-US" altLang="zh-CN" dirty="0">
                <a:solidFill>
                  <a:srgbClr val="E5B704"/>
                </a:solidFill>
                <a:ea typeface="微软雅黑" panose="020B0503020204020204" pitchFamily="34" charset="-122"/>
              </a:rPr>
              <a:t>Negative policy rates do not transmit to lower deposit rates because </a:t>
            </a:r>
            <a:r>
              <a:rPr lang="en-US" altLang="zh-CN" dirty="0">
                <a:solidFill>
                  <a:schemeClr val="bg1"/>
                </a:solidFill>
                <a:ea typeface="微软雅黑" panose="020B0503020204020204" pitchFamily="34" charset="-122"/>
              </a:rPr>
              <a:t>banks appear reluctant to charge negative rates to their depositors.</a:t>
            </a:r>
            <a:r>
              <a:rPr lang="zh-CN" altLang="en-US" dirty="0">
                <a:solidFill>
                  <a:schemeClr val="bg1"/>
                </a:solidFill>
                <a:ea typeface="微软雅黑" panose="020B0503020204020204" pitchFamily="34" charset="-122"/>
              </a:rPr>
              <a:t> </a:t>
            </a:r>
            <a:r>
              <a:rPr lang="en-US" altLang="zh-CN" dirty="0">
                <a:solidFill>
                  <a:srgbClr val="E5B704"/>
                </a:solidFill>
                <a:ea typeface="微软雅黑" panose="020B0503020204020204" pitchFamily="34" charset="-122"/>
              </a:rPr>
              <a:t>As soon as deposits offer a negative nominal return, they become inferior to cash, which offers a zero nominal return, and depositors withdraw. Fearing deposit withdrawals, banks do not lower deposit rates to below zero</a:t>
            </a:r>
            <a:r>
              <a:rPr lang="zh-CN" altLang="en-US" dirty="0">
                <a:solidFill>
                  <a:srgbClr val="E5B704"/>
                </a:solidFill>
                <a:ea typeface="微软雅黑" panose="020B0503020204020204" pitchFamily="34" charset="-122"/>
              </a:rPr>
              <a:t>。</a:t>
            </a:r>
            <a:endParaRPr lang="zh-CN" altLang="en-US" dirty="0">
              <a:solidFill>
                <a:srgbClr val="E5B704"/>
              </a:solidFill>
            </a:endParaRPr>
          </a:p>
          <a:p>
            <a:pPr marL="342900" indent="-342900">
              <a:lnSpc>
                <a:spcPct val="150000"/>
              </a:lnSpc>
              <a:buFont typeface="Arial" panose="020B0604020202020204" pitchFamily="34" charset="0"/>
              <a:buChar char="•"/>
            </a:pPr>
            <a:endParaRPr lang="zh-CN" altLang="en-US" b="1" dirty="0">
              <a:solidFill>
                <a:schemeClr val="bg1"/>
              </a:solidFill>
              <a:ea typeface="微软雅黑" panose="020B0503020204020204" pitchFamily="34" charset="-122"/>
            </a:endParaRPr>
          </a:p>
        </p:txBody>
      </p:sp>
      <p:pic>
        <p:nvPicPr>
          <p:cNvPr id="10" name="图片 9">
            <a:extLst>
              <a:ext uri="{FF2B5EF4-FFF2-40B4-BE49-F238E27FC236}">
                <a16:creationId xmlns:a16="http://schemas.microsoft.com/office/drawing/2014/main" id="{924DE3F5-9A2F-394D-9187-ADAB13DC0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sp>
        <p:nvSpPr>
          <p:cNvPr id="7" name="矩形 6">
            <a:extLst>
              <a:ext uri="{FF2B5EF4-FFF2-40B4-BE49-F238E27FC236}">
                <a16:creationId xmlns:a16="http://schemas.microsoft.com/office/drawing/2014/main" id="{583F865C-EF14-E446-9829-3980A31DEB1F}"/>
              </a:ext>
            </a:extLst>
          </p:cNvPr>
          <p:cNvSpPr/>
          <p:nvPr/>
        </p:nvSpPr>
        <p:spPr>
          <a:xfrm>
            <a:off x="4639456" y="931379"/>
            <a:ext cx="4018664" cy="584775"/>
          </a:xfrm>
          <a:prstGeom prst="rect">
            <a:avLst/>
          </a:prstGeom>
          <a:solidFill>
            <a:schemeClr val="bg1">
              <a:lumMod val="50000"/>
            </a:schemeClr>
          </a:solidFill>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How does it works</a:t>
            </a:r>
            <a:endParaRPr lang="zh-CN" altLang="en-US" sz="3200" b="1" dirty="0">
              <a:solidFill>
                <a:schemeClr val="bg1"/>
              </a:solidFill>
            </a:endParaRPr>
          </a:p>
        </p:txBody>
      </p:sp>
    </p:spTree>
    <p:extLst>
      <p:ext uri="{BB962C8B-B14F-4D97-AF65-F5344CB8AC3E}">
        <p14:creationId xmlns:p14="http://schemas.microsoft.com/office/powerpoint/2010/main" val="13373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E1CAC79-2873-7046-A59A-7B21F986075F}"/>
              </a:ext>
            </a:extLst>
          </p:cNvPr>
          <p:cNvGrpSpPr/>
          <p:nvPr/>
        </p:nvGrpSpPr>
        <p:grpSpPr>
          <a:xfrm>
            <a:off x="1470096" y="2639825"/>
            <a:ext cx="585065" cy="501203"/>
            <a:chOff x="1992314" y="1200151"/>
            <a:chExt cx="787400" cy="688975"/>
          </a:xfrm>
        </p:grpSpPr>
        <p:sp>
          <p:nvSpPr>
            <p:cNvPr id="4" name="椭圆 3"/>
            <p:cNvSpPr/>
            <p:nvPr/>
          </p:nvSpPr>
          <p:spPr>
            <a:xfrm>
              <a:off x="2090739" y="1200151"/>
              <a:ext cx="688975" cy="688975"/>
            </a:xfrm>
            <a:prstGeom prst="ellipse">
              <a:avLst/>
            </a:prstGeom>
            <a:solidFill>
              <a:srgbClr val="E5B70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lnSpcReduction="10000"/>
            </a:bodyPr>
            <a:lstStyle/>
            <a:p>
              <a:pPr algn="ctr">
                <a:defRPr/>
              </a:pPr>
              <a:endParaRPr lang="zh-CN" altLang="en-US" sz="2400" dirty="0">
                <a:solidFill>
                  <a:srgbClr val="282728"/>
                </a:solidFill>
                <a:latin typeface="微软雅黑" panose="020B0503020204020204" pitchFamily="34" charset="-122"/>
                <a:ea typeface="微软雅黑" panose="020B0503020204020204" pitchFamily="34" charset="-122"/>
              </a:endParaRPr>
            </a:p>
          </p:txBody>
        </p:sp>
        <p:sp>
          <p:nvSpPr>
            <p:cNvPr id="5" name="椭圆 4"/>
            <p:cNvSpPr/>
            <p:nvPr/>
          </p:nvSpPr>
          <p:spPr>
            <a:xfrm>
              <a:off x="1992314" y="1398588"/>
              <a:ext cx="288925" cy="29051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6" name="椭圆 5"/>
            <p:cNvSpPr/>
            <p:nvPr/>
          </p:nvSpPr>
          <p:spPr>
            <a:xfrm>
              <a:off x="2017714" y="1247776"/>
              <a:ext cx="168275" cy="168275"/>
            </a:xfrm>
            <a:prstGeom prst="ellips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sp>
        <p:nvSpPr>
          <p:cNvPr id="34" name="矩形 33"/>
          <p:cNvSpPr/>
          <p:nvPr/>
        </p:nvSpPr>
        <p:spPr>
          <a:xfrm>
            <a:off x="2545630" y="2017644"/>
            <a:ext cx="7872988" cy="2246769"/>
          </a:xfrm>
          <a:prstGeom prst="rect">
            <a:avLst/>
          </a:prstGeom>
        </p:spPr>
        <p:txBody>
          <a:bodyPr wrap="square">
            <a:spAutoFit/>
          </a:bodyPr>
          <a:lstStyle/>
          <a:p>
            <a:r>
              <a:rPr lang="en-US" altLang="zh-CN" sz="2000" dirty="0">
                <a:solidFill>
                  <a:srgbClr val="E5B704"/>
                </a:solidFill>
                <a:ea typeface="微软雅黑" panose="020B0503020204020204" pitchFamily="34" charset="-122"/>
              </a:rPr>
              <a:t>Based on this logic, the authors examine the transmission of negative policy rates to the supply of bank credit using a </a:t>
            </a:r>
            <a:r>
              <a:rPr lang="en-US" altLang="zh-CN" sz="2000" dirty="0">
                <a:solidFill>
                  <a:schemeClr val="bg1"/>
                </a:solidFill>
                <a:ea typeface="微软雅黑" panose="020B0503020204020204" pitchFamily="34" charset="-122"/>
              </a:rPr>
              <a:t>difference-in-differences</a:t>
            </a:r>
            <a:r>
              <a:rPr lang="en-US" altLang="zh-CN" sz="2000" dirty="0">
                <a:solidFill>
                  <a:srgbClr val="E5B704"/>
                </a:solidFill>
                <a:ea typeface="微软雅黑" panose="020B0503020204020204" pitchFamily="34" charset="-122"/>
              </a:rPr>
              <a:t> approach. They  compare the lending behavior of banks with different deposit ratios before and after the ECB sets negative policy rates in mid-2014. The  identifying assumption therefore is that the lending behavior of low-deposit banks provides the counterfactual for the lending behavior of high-deposit banks in the absence of a negative policy rate.</a:t>
            </a:r>
            <a:endParaRPr lang="zh-CN" altLang="en-US" sz="2000" dirty="0">
              <a:solidFill>
                <a:srgbClr val="E5B704"/>
              </a:solidFill>
            </a:endParaRPr>
          </a:p>
        </p:txBody>
      </p:sp>
      <p:pic>
        <p:nvPicPr>
          <p:cNvPr id="45" name="图片 44">
            <a:extLst>
              <a:ext uri="{FF2B5EF4-FFF2-40B4-BE49-F238E27FC236}">
                <a16:creationId xmlns:a16="http://schemas.microsoft.com/office/drawing/2014/main" id="{0DD7EC12-66A1-2A48-9D3C-C47C6BE8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 y="528669"/>
            <a:ext cx="2957442" cy="987485"/>
          </a:xfrm>
          <a:prstGeom prst="rect">
            <a:avLst/>
          </a:prstGeom>
        </p:spPr>
      </p:pic>
      <p:pic>
        <p:nvPicPr>
          <p:cNvPr id="9" name="图片 8">
            <a:extLst>
              <a:ext uri="{FF2B5EF4-FFF2-40B4-BE49-F238E27FC236}">
                <a16:creationId xmlns:a16="http://schemas.microsoft.com/office/drawing/2014/main" id="{D87A2134-D0BA-BE4E-A79A-C43AE8D96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876" y="4610678"/>
            <a:ext cx="2291197" cy="1418360"/>
          </a:xfrm>
          <a:prstGeom prst="rect">
            <a:avLst/>
          </a:prstGeom>
        </p:spPr>
      </p:pic>
    </p:spTree>
    <p:extLst>
      <p:ext uri="{BB962C8B-B14F-4D97-AF65-F5344CB8AC3E}">
        <p14:creationId xmlns:p14="http://schemas.microsoft.com/office/powerpoint/2010/main" val="2448143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CONTENTSID" val="356"/>
  <p:tag name="MH_SECTIONID" val="357,358,"/>
</p:tagLst>
</file>

<file path=ppt/tags/tag10.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ENTRY"/>
  <p:tag name="ID" val="547134"/>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13.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ENTRY"/>
  <p:tag name="ID" val="547134"/>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3.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4.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ENTRY"/>
  <p:tag name="ID" val="547134"/>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ags/tag7.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NUMBER"/>
  <p:tag name="ID" val="547134"/>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ENTRY"/>
  <p:tag name="ID" val="547134"/>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604084853"/>
  <p:tag name="MH_LIBRARY" val="CONTENTS"/>
  <p:tag name="MH_TYPE" val="OTHERS"/>
  <p:tag name="ID" val="54713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23438</TotalTime>
  <Words>3240</Words>
  <Application>Microsoft Macintosh PowerPoint</Application>
  <PresentationFormat>宽屏</PresentationFormat>
  <Paragraphs>175</Paragraphs>
  <Slides>39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宋体</vt:lpstr>
      <vt:lpstr>微软雅黑</vt:lpstr>
      <vt:lpstr>FontAwesome</vt:lpstr>
      <vt:lpstr>맑은 고딕</vt:lpstr>
      <vt:lpstr>Arial</vt:lpstr>
      <vt:lpstr>Calibri</vt:lpstr>
      <vt:lpstr>Calibri Light</vt:lpstr>
      <vt:lpstr>Impact</vt:lpstr>
      <vt:lpstr>Mistral</vt:lpstr>
      <vt:lpstr>Times</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黑色极简</dc:title>
  <dc:creator>第一PPT</dc:creator>
  <cp:keywords>www.1ppt.com</cp:keywords>
  <cp:lastModifiedBy>Wang, Yuwen</cp:lastModifiedBy>
  <cp:revision>1591</cp:revision>
  <dcterms:created xsi:type="dcterms:W3CDTF">2014-11-18T07:27:48Z</dcterms:created>
  <dcterms:modified xsi:type="dcterms:W3CDTF">2019-09-17T22:12:32Z</dcterms:modified>
</cp:coreProperties>
</file>